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62"/>
  </p:notesMasterIdLst>
  <p:handoutMasterIdLst>
    <p:handoutMasterId r:id="rId63"/>
  </p:handoutMasterIdLst>
  <p:sldIdLst>
    <p:sldId id="458" r:id="rId2"/>
    <p:sldId id="476" r:id="rId3"/>
    <p:sldId id="480" r:id="rId4"/>
    <p:sldId id="572" r:id="rId5"/>
    <p:sldId id="542" r:id="rId6"/>
    <p:sldId id="540" r:id="rId7"/>
    <p:sldId id="573" r:id="rId8"/>
    <p:sldId id="541" r:id="rId9"/>
    <p:sldId id="506" r:id="rId10"/>
    <p:sldId id="569" r:id="rId11"/>
    <p:sldId id="570" r:id="rId12"/>
    <p:sldId id="571" r:id="rId13"/>
    <p:sldId id="575" r:id="rId14"/>
    <p:sldId id="567" r:id="rId15"/>
    <p:sldId id="568" r:id="rId16"/>
    <p:sldId id="574" r:id="rId17"/>
    <p:sldId id="579" r:id="rId18"/>
    <p:sldId id="599" r:id="rId19"/>
    <p:sldId id="589" r:id="rId20"/>
    <p:sldId id="600" r:id="rId21"/>
    <p:sldId id="608" r:id="rId22"/>
    <p:sldId id="609" r:id="rId23"/>
    <p:sldId id="583" r:id="rId24"/>
    <p:sldId id="581" r:id="rId25"/>
    <p:sldId id="582" r:id="rId26"/>
    <p:sldId id="584" r:id="rId27"/>
    <p:sldId id="585" r:id="rId28"/>
    <p:sldId id="601" r:id="rId29"/>
    <p:sldId id="586" r:id="rId30"/>
    <p:sldId id="587" r:id="rId31"/>
    <p:sldId id="588" r:id="rId32"/>
    <p:sldId id="590" r:id="rId33"/>
    <p:sldId id="607" r:id="rId34"/>
    <p:sldId id="591" r:id="rId35"/>
    <p:sldId id="598" r:id="rId36"/>
    <p:sldId id="603" r:id="rId37"/>
    <p:sldId id="605" r:id="rId38"/>
    <p:sldId id="592" r:id="rId39"/>
    <p:sldId id="593" r:id="rId40"/>
    <p:sldId id="594" r:id="rId41"/>
    <p:sldId id="602" r:id="rId42"/>
    <p:sldId id="595" r:id="rId43"/>
    <p:sldId id="610" r:id="rId44"/>
    <p:sldId id="611" r:id="rId45"/>
    <p:sldId id="578" r:id="rId46"/>
    <p:sldId id="493" r:id="rId47"/>
    <p:sldId id="604" r:id="rId48"/>
    <p:sldId id="545" r:id="rId49"/>
    <p:sldId id="544" r:id="rId50"/>
    <p:sldId id="546" r:id="rId51"/>
    <p:sldId id="547" r:id="rId52"/>
    <p:sldId id="548" r:id="rId53"/>
    <p:sldId id="549" r:id="rId54"/>
    <p:sldId id="551" r:id="rId55"/>
    <p:sldId id="552" r:id="rId56"/>
    <p:sldId id="543" r:id="rId57"/>
    <p:sldId id="553" r:id="rId58"/>
    <p:sldId id="550" r:id="rId59"/>
    <p:sldId id="555" r:id="rId60"/>
    <p:sldId id="490" r:id="rId6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uSina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9C12"/>
    <a:srgbClr val="222A35"/>
    <a:srgbClr val="F8C471"/>
    <a:srgbClr val="BA7609"/>
    <a:srgbClr val="071A33"/>
    <a:srgbClr val="051325"/>
    <a:srgbClr val="0B2D59"/>
    <a:srgbClr val="0E3466"/>
    <a:srgbClr val="0B2951"/>
    <a:srgbClr val="144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53" autoAdjust="0"/>
    <p:restoredTop sz="96433" autoAdjust="0"/>
  </p:normalViewPr>
  <p:slideViewPr>
    <p:cSldViewPr snapToGrid="0">
      <p:cViewPr varScale="1">
        <p:scale>
          <a:sx n="86" d="100"/>
          <a:sy n="86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26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69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phaël MonGraphiste" userId="195d09d42b2c2fd6" providerId="LiveId" clId="{EDB1A479-1CBD-48C4-912B-F36C2ADB99EC}"/>
    <pc:docChg chg="undo redo custSel addSld delSld modSld">
      <pc:chgData name="Raphaël MonGraphiste" userId="195d09d42b2c2fd6" providerId="LiveId" clId="{EDB1A479-1CBD-48C4-912B-F36C2ADB99EC}" dt="2025-11-19T11:51:51.173" v="760" actId="20577"/>
      <pc:docMkLst>
        <pc:docMk/>
      </pc:docMkLst>
      <pc:sldChg chg="modSp mod">
        <pc:chgData name="Raphaël MonGraphiste" userId="195d09d42b2c2fd6" providerId="LiveId" clId="{EDB1A479-1CBD-48C4-912B-F36C2ADB99EC}" dt="2025-11-19T10:58:45.784" v="151" actId="20577"/>
        <pc:sldMkLst>
          <pc:docMk/>
          <pc:sldMk cId="2157313067" sldId="480"/>
        </pc:sldMkLst>
        <pc:spChg chg="mod">
          <ac:chgData name="Raphaël MonGraphiste" userId="195d09d42b2c2fd6" providerId="LiveId" clId="{EDB1A479-1CBD-48C4-912B-F36C2ADB99EC}" dt="2025-11-19T10:57:28.147" v="33" actId="1076"/>
          <ac:spMkLst>
            <pc:docMk/>
            <pc:sldMk cId="2157313067" sldId="480"/>
            <ac:spMk id="2" creationId="{3ABA1F78-E9A4-35B2-6DB6-1360AC41B071}"/>
          </ac:spMkLst>
        </pc:spChg>
        <pc:spChg chg="mod">
          <ac:chgData name="Raphaël MonGraphiste" userId="195d09d42b2c2fd6" providerId="LiveId" clId="{EDB1A479-1CBD-48C4-912B-F36C2ADB99EC}" dt="2025-11-19T10:57:28.147" v="33" actId="1076"/>
          <ac:spMkLst>
            <pc:docMk/>
            <pc:sldMk cId="2157313067" sldId="480"/>
            <ac:spMk id="16" creationId="{1DBB017D-8C62-8E7C-5769-3A5ABABA9F1B}"/>
          </ac:spMkLst>
        </pc:spChg>
        <pc:spChg chg="mod">
          <ac:chgData name="Raphaël MonGraphiste" userId="195d09d42b2c2fd6" providerId="LiveId" clId="{EDB1A479-1CBD-48C4-912B-F36C2ADB99EC}" dt="2025-11-19T10:57:28.147" v="33" actId="1076"/>
          <ac:spMkLst>
            <pc:docMk/>
            <pc:sldMk cId="2157313067" sldId="480"/>
            <ac:spMk id="17" creationId="{DC8A0089-8ADF-ABCD-8CCB-86FEE5B88195}"/>
          </ac:spMkLst>
        </pc:spChg>
        <pc:spChg chg="mod">
          <ac:chgData name="Raphaël MonGraphiste" userId="195d09d42b2c2fd6" providerId="LiveId" clId="{EDB1A479-1CBD-48C4-912B-F36C2ADB99EC}" dt="2025-11-19T10:58:45.784" v="151" actId="20577"/>
          <ac:spMkLst>
            <pc:docMk/>
            <pc:sldMk cId="2157313067" sldId="480"/>
            <ac:spMk id="51" creationId="{6545BE40-4CB7-FDC8-4C4A-EAA8D1966020}"/>
          </ac:spMkLst>
        </pc:spChg>
      </pc:sldChg>
      <pc:sldChg chg="modSp mod">
        <pc:chgData name="Raphaël MonGraphiste" userId="195d09d42b2c2fd6" providerId="LiveId" clId="{EDB1A479-1CBD-48C4-912B-F36C2ADB99EC}" dt="2025-11-19T11:35:02.652" v="685" actId="20577"/>
        <pc:sldMkLst>
          <pc:docMk/>
          <pc:sldMk cId="1417730639" sldId="493"/>
        </pc:sldMkLst>
        <pc:spChg chg="mod">
          <ac:chgData name="Raphaël MonGraphiste" userId="195d09d42b2c2fd6" providerId="LiveId" clId="{EDB1A479-1CBD-48C4-912B-F36C2ADB99EC}" dt="2025-11-19T11:35:02.652" v="685" actId="20577"/>
          <ac:spMkLst>
            <pc:docMk/>
            <pc:sldMk cId="1417730639" sldId="493"/>
            <ac:spMk id="8" creationId="{02DC4235-6C3C-1E26-2ADC-FCAE42C848EF}"/>
          </ac:spMkLst>
        </pc:spChg>
      </pc:sldChg>
      <pc:sldChg chg="modSp mod">
        <pc:chgData name="Raphaël MonGraphiste" userId="195d09d42b2c2fd6" providerId="LiveId" clId="{EDB1A479-1CBD-48C4-912B-F36C2ADB99EC}" dt="2025-11-19T11:01:37.396" v="171" actId="20577"/>
        <pc:sldMkLst>
          <pc:docMk/>
          <pc:sldMk cId="1179384614" sldId="506"/>
        </pc:sldMkLst>
        <pc:spChg chg="mod">
          <ac:chgData name="Raphaël MonGraphiste" userId="195d09d42b2c2fd6" providerId="LiveId" clId="{EDB1A479-1CBD-48C4-912B-F36C2ADB99EC}" dt="2025-11-19T11:01:25.447" v="167" actId="20577"/>
          <ac:spMkLst>
            <pc:docMk/>
            <pc:sldMk cId="1179384614" sldId="506"/>
            <ac:spMk id="30" creationId="{E1A27F94-B3E6-9BFF-4708-D7CB14C2DF3D}"/>
          </ac:spMkLst>
        </pc:spChg>
        <pc:spChg chg="mod">
          <ac:chgData name="Raphaël MonGraphiste" userId="195d09d42b2c2fd6" providerId="LiveId" clId="{EDB1A479-1CBD-48C4-912B-F36C2ADB99EC}" dt="2025-11-19T11:01:37.396" v="171" actId="20577"/>
          <ac:spMkLst>
            <pc:docMk/>
            <pc:sldMk cId="1179384614" sldId="506"/>
            <ac:spMk id="34" creationId="{0683A299-56DA-D5E8-7EEE-098455054037}"/>
          </ac:spMkLst>
        </pc:spChg>
      </pc:sldChg>
      <pc:sldChg chg="modSp">
        <pc:chgData name="Raphaël MonGraphiste" userId="195d09d42b2c2fd6" providerId="LiveId" clId="{EDB1A479-1CBD-48C4-912B-F36C2ADB99EC}" dt="2025-11-19T11:00:19.230" v="152" actId="115"/>
        <pc:sldMkLst>
          <pc:docMk/>
          <pc:sldMk cId="3068741597" sldId="540"/>
        </pc:sldMkLst>
        <pc:spChg chg="mod">
          <ac:chgData name="Raphaël MonGraphiste" userId="195d09d42b2c2fd6" providerId="LiveId" clId="{EDB1A479-1CBD-48C4-912B-F36C2ADB99EC}" dt="2025-11-19T11:00:19.230" v="152" actId="115"/>
          <ac:spMkLst>
            <pc:docMk/>
            <pc:sldMk cId="3068741597" sldId="540"/>
            <ac:spMk id="51" creationId="{6545BE40-4CB7-FDC8-4C4A-EAA8D1966020}"/>
          </ac:spMkLst>
        </pc:spChg>
      </pc:sldChg>
      <pc:sldChg chg="modSp">
        <pc:chgData name="Raphaël MonGraphiste" userId="195d09d42b2c2fd6" providerId="LiveId" clId="{EDB1A479-1CBD-48C4-912B-F36C2ADB99EC}" dt="2025-11-19T11:35:36.472" v="689" actId="313"/>
        <pc:sldMkLst>
          <pc:docMk/>
          <pc:sldMk cId="4017795964" sldId="546"/>
        </pc:sldMkLst>
        <pc:spChg chg="mod">
          <ac:chgData name="Raphaël MonGraphiste" userId="195d09d42b2c2fd6" providerId="LiveId" clId="{EDB1A479-1CBD-48C4-912B-F36C2ADB99EC}" dt="2025-11-19T11:35:36.472" v="689" actId="313"/>
          <ac:spMkLst>
            <pc:docMk/>
            <pc:sldMk cId="4017795964" sldId="546"/>
            <ac:spMk id="10" creationId="{DAF2A76C-B89C-8B4C-3016-9E0FDA5F7904}"/>
          </ac:spMkLst>
        </pc:spChg>
      </pc:sldChg>
      <pc:sldChg chg="modSp mod">
        <pc:chgData name="Raphaël MonGraphiste" userId="195d09d42b2c2fd6" providerId="LiveId" clId="{EDB1A479-1CBD-48C4-912B-F36C2ADB99EC}" dt="2025-11-19T11:36:28.437" v="690" actId="115"/>
        <pc:sldMkLst>
          <pc:docMk/>
          <pc:sldMk cId="664406840" sldId="547"/>
        </pc:sldMkLst>
        <pc:spChg chg="mod">
          <ac:chgData name="Raphaël MonGraphiste" userId="195d09d42b2c2fd6" providerId="LiveId" clId="{EDB1A479-1CBD-48C4-912B-F36C2ADB99EC}" dt="2025-11-19T11:36:28.437" v="690" actId="115"/>
          <ac:spMkLst>
            <pc:docMk/>
            <pc:sldMk cId="664406840" sldId="547"/>
            <ac:spMk id="16" creationId="{096B6EF7-B157-5DFA-605E-1C4F707A0BE8}"/>
          </ac:spMkLst>
        </pc:spChg>
      </pc:sldChg>
      <pc:sldChg chg="modSp mod">
        <pc:chgData name="Raphaël MonGraphiste" userId="195d09d42b2c2fd6" providerId="LiveId" clId="{EDB1A479-1CBD-48C4-912B-F36C2ADB99EC}" dt="2025-11-19T11:43:34.867" v="694" actId="207"/>
        <pc:sldMkLst>
          <pc:docMk/>
          <pc:sldMk cId="264307135" sldId="548"/>
        </pc:sldMkLst>
        <pc:spChg chg="mod">
          <ac:chgData name="Raphaël MonGraphiste" userId="195d09d42b2c2fd6" providerId="LiveId" clId="{EDB1A479-1CBD-48C4-912B-F36C2ADB99EC}" dt="2025-11-19T11:43:11.336" v="693" actId="20577"/>
          <ac:spMkLst>
            <pc:docMk/>
            <pc:sldMk cId="264307135" sldId="548"/>
            <ac:spMk id="5" creationId="{CE992CB1-0478-4E77-CFD1-5CF65DDCF86F}"/>
          </ac:spMkLst>
        </pc:spChg>
        <pc:spChg chg="mod">
          <ac:chgData name="Raphaël MonGraphiste" userId="195d09d42b2c2fd6" providerId="LiveId" clId="{EDB1A479-1CBD-48C4-912B-F36C2ADB99EC}" dt="2025-11-19T11:43:34.867" v="694" actId="207"/>
          <ac:spMkLst>
            <pc:docMk/>
            <pc:sldMk cId="264307135" sldId="548"/>
            <ac:spMk id="12" creationId="{9FDA886B-6980-9334-8F88-8B174F0BEFE4}"/>
          </ac:spMkLst>
        </pc:spChg>
      </pc:sldChg>
      <pc:sldChg chg="modSp mod">
        <pc:chgData name="Raphaël MonGraphiste" userId="195d09d42b2c2fd6" providerId="LiveId" clId="{EDB1A479-1CBD-48C4-912B-F36C2ADB99EC}" dt="2025-11-19T11:44:50.325" v="712" actId="20577"/>
        <pc:sldMkLst>
          <pc:docMk/>
          <pc:sldMk cId="2066254410" sldId="549"/>
        </pc:sldMkLst>
        <pc:spChg chg="mod">
          <ac:chgData name="Raphaël MonGraphiste" userId="195d09d42b2c2fd6" providerId="LiveId" clId="{EDB1A479-1CBD-48C4-912B-F36C2ADB99EC}" dt="2025-11-19T11:43:49.148" v="711" actId="20577"/>
          <ac:spMkLst>
            <pc:docMk/>
            <pc:sldMk cId="2066254410" sldId="549"/>
            <ac:spMk id="2" creationId="{335AE63F-367D-B9B9-A371-76B3139484E5}"/>
          </ac:spMkLst>
        </pc:spChg>
        <pc:spChg chg="mod">
          <ac:chgData name="Raphaël MonGraphiste" userId="195d09d42b2c2fd6" providerId="LiveId" clId="{EDB1A479-1CBD-48C4-912B-F36C2ADB99EC}" dt="2025-11-19T11:44:50.325" v="712" actId="20577"/>
          <ac:spMkLst>
            <pc:docMk/>
            <pc:sldMk cId="2066254410" sldId="549"/>
            <ac:spMk id="12" creationId="{9FDA886B-6980-9334-8F88-8B174F0BEFE4}"/>
          </ac:spMkLst>
        </pc:spChg>
      </pc:sldChg>
      <pc:sldChg chg="modSp mod">
        <pc:chgData name="Raphaël MonGraphiste" userId="195d09d42b2c2fd6" providerId="LiveId" clId="{EDB1A479-1CBD-48C4-912B-F36C2ADB99EC}" dt="2025-11-19T11:45:34.205" v="752" actId="20577"/>
        <pc:sldMkLst>
          <pc:docMk/>
          <pc:sldMk cId="3328923728" sldId="552"/>
        </pc:sldMkLst>
        <pc:spChg chg="mod">
          <ac:chgData name="Raphaël MonGraphiste" userId="195d09d42b2c2fd6" providerId="LiveId" clId="{EDB1A479-1CBD-48C4-912B-F36C2ADB99EC}" dt="2025-11-19T11:45:06.604" v="729" actId="20577"/>
          <ac:spMkLst>
            <pc:docMk/>
            <pc:sldMk cId="3328923728" sldId="552"/>
            <ac:spMk id="2" creationId="{335AE63F-367D-B9B9-A371-76B3139484E5}"/>
          </ac:spMkLst>
        </pc:spChg>
        <pc:spChg chg="mod">
          <ac:chgData name="Raphaël MonGraphiste" userId="195d09d42b2c2fd6" providerId="LiveId" clId="{EDB1A479-1CBD-48C4-912B-F36C2ADB99EC}" dt="2025-11-19T11:45:34.205" v="752" actId="20577"/>
          <ac:spMkLst>
            <pc:docMk/>
            <pc:sldMk cId="3328923728" sldId="552"/>
            <ac:spMk id="12" creationId="{9FDA886B-6980-9334-8F88-8B174F0BEFE4}"/>
          </ac:spMkLst>
        </pc:spChg>
      </pc:sldChg>
      <pc:sldChg chg="modSp mod">
        <pc:chgData name="Raphaël MonGraphiste" userId="195d09d42b2c2fd6" providerId="LiveId" clId="{EDB1A479-1CBD-48C4-912B-F36C2ADB99EC}" dt="2025-11-19T11:51:51.173" v="760" actId="20577"/>
        <pc:sldMkLst>
          <pc:docMk/>
          <pc:sldMk cId="1135068268" sldId="555"/>
        </pc:sldMkLst>
        <pc:spChg chg="mod">
          <ac:chgData name="Raphaël MonGraphiste" userId="195d09d42b2c2fd6" providerId="LiveId" clId="{EDB1A479-1CBD-48C4-912B-F36C2ADB99EC}" dt="2025-11-19T11:51:51.173" v="760" actId="20577"/>
          <ac:spMkLst>
            <pc:docMk/>
            <pc:sldMk cId="1135068268" sldId="555"/>
            <ac:spMk id="9" creationId="{19349832-B2A4-AECB-F5A0-3F82936048FC}"/>
          </ac:spMkLst>
        </pc:spChg>
      </pc:sldChg>
      <pc:sldChg chg="modSp">
        <pc:chgData name="Raphaël MonGraphiste" userId="195d09d42b2c2fd6" providerId="LiveId" clId="{EDB1A479-1CBD-48C4-912B-F36C2ADB99EC}" dt="2025-11-19T11:15:02.145" v="373" actId="20577"/>
        <pc:sldMkLst>
          <pc:docMk/>
          <pc:sldMk cId="1912389190" sldId="567"/>
        </pc:sldMkLst>
        <pc:spChg chg="mod">
          <ac:chgData name="Raphaël MonGraphiste" userId="195d09d42b2c2fd6" providerId="LiveId" clId="{EDB1A479-1CBD-48C4-912B-F36C2ADB99EC}" dt="2025-11-19T11:15:02.145" v="373" actId="20577"/>
          <ac:spMkLst>
            <pc:docMk/>
            <pc:sldMk cId="1912389190" sldId="567"/>
            <ac:spMk id="3" creationId="{506F70FB-415A-6399-C3EE-048A0F07605A}"/>
          </ac:spMkLst>
        </pc:spChg>
      </pc:sldChg>
      <pc:sldChg chg="modSp mod">
        <pc:chgData name="Raphaël MonGraphiste" userId="195d09d42b2c2fd6" providerId="LiveId" clId="{EDB1A479-1CBD-48C4-912B-F36C2ADB99EC}" dt="2025-11-19T11:30:31.289" v="627" actId="20577"/>
        <pc:sldMkLst>
          <pc:docMk/>
          <pc:sldMk cId="2008910834" sldId="568"/>
        </pc:sldMkLst>
        <pc:spChg chg="mod">
          <ac:chgData name="Raphaël MonGraphiste" userId="195d09d42b2c2fd6" providerId="LiveId" clId="{EDB1A479-1CBD-48C4-912B-F36C2ADB99EC}" dt="2025-11-19T11:30:31.289" v="627" actId="20577"/>
          <ac:spMkLst>
            <pc:docMk/>
            <pc:sldMk cId="2008910834" sldId="568"/>
            <ac:spMk id="5" creationId="{CE992CB1-0478-4E77-CFD1-5CF65DDCF86F}"/>
          </ac:spMkLst>
        </pc:spChg>
        <pc:spChg chg="mod">
          <ac:chgData name="Raphaël MonGraphiste" userId="195d09d42b2c2fd6" providerId="LiveId" clId="{EDB1A479-1CBD-48C4-912B-F36C2ADB99EC}" dt="2025-11-19T11:16:11.683" v="387" actId="20577"/>
          <ac:spMkLst>
            <pc:docMk/>
            <pc:sldMk cId="2008910834" sldId="568"/>
            <ac:spMk id="12" creationId="{9FDA886B-6980-9334-8F88-8B174F0BEFE4}"/>
          </ac:spMkLst>
        </pc:spChg>
      </pc:sldChg>
      <pc:sldChg chg="addSp delSp modSp mod">
        <pc:chgData name="Raphaël MonGraphiste" userId="195d09d42b2c2fd6" providerId="LiveId" clId="{EDB1A479-1CBD-48C4-912B-F36C2ADB99EC}" dt="2025-11-19T11:11:00.025" v="242" actId="1076"/>
        <pc:sldMkLst>
          <pc:docMk/>
          <pc:sldMk cId="756275678" sldId="571"/>
        </pc:sldMkLst>
        <pc:spChg chg="add mod">
          <ac:chgData name="Raphaël MonGraphiste" userId="195d09d42b2c2fd6" providerId="LiveId" clId="{EDB1A479-1CBD-48C4-912B-F36C2ADB99EC}" dt="2025-11-19T11:11:00.025" v="242" actId="1076"/>
          <ac:spMkLst>
            <pc:docMk/>
            <pc:sldMk cId="756275678" sldId="571"/>
            <ac:spMk id="2" creationId="{9354C249-B10D-39A2-57B0-2F0C6D7F33C5}"/>
          </ac:spMkLst>
        </pc:spChg>
        <pc:spChg chg="add mod">
          <ac:chgData name="Raphaël MonGraphiste" userId="195d09d42b2c2fd6" providerId="LiveId" clId="{EDB1A479-1CBD-48C4-912B-F36C2ADB99EC}" dt="2025-11-19T11:10:55.594" v="241" actId="1076"/>
          <ac:spMkLst>
            <pc:docMk/>
            <pc:sldMk cId="756275678" sldId="571"/>
            <ac:spMk id="3" creationId="{DF65CA5F-D21B-5D58-431D-B1956C159146}"/>
          </ac:spMkLst>
        </pc:spChg>
        <pc:spChg chg="add del mod">
          <ac:chgData name="Raphaël MonGraphiste" userId="195d09d42b2c2fd6" providerId="LiveId" clId="{EDB1A479-1CBD-48C4-912B-F36C2ADB99EC}" dt="2025-11-19T11:10:06.212" v="207"/>
          <ac:spMkLst>
            <pc:docMk/>
            <pc:sldMk cId="756275678" sldId="571"/>
            <ac:spMk id="4" creationId="{435604C9-3BCB-28E7-EABE-65C79EF8712D}"/>
          </ac:spMkLst>
        </pc:spChg>
        <pc:spChg chg="add mod">
          <ac:chgData name="Raphaël MonGraphiste" userId="195d09d42b2c2fd6" providerId="LiveId" clId="{EDB1A479-1CBD-48C4-912B-F36C2ADB99EC}" dt="2025-11-19T11:10:19.870" v="216" actId="20577"/>
          <ac:spMkLst>
            <pc:docMk/>
            <pc:sldMk cId="756275678" sldId="571"/>
            <ac:spMk id="5" creationId="{DFBA5744-8836-8862-9BA5-F28FFDD010A3}"/>
          </ac:spMkLst>
        </pc:spChg>
        <pc:spChg chg="add mod">
          <ac:chgData name="Raphaël MonGraphiste" userId="195d09d42b2c2fd6" providerId="LiveId" clId="{EDB1A479-1CBD-48C4-912B-F36C2ADB99EC}" dt="2025-11-19T11:10:37.016" v="237" actId="20577"/>
          <ac:spMkLst>
            <pc:docMk/>
            <pc:sldMk cId="756275678" sldId="571"/>
            <ac:spMk id="6" creationId="{4157BC7F-F75C-B2F9-6946-6C55A658EFD4}"/>
          </ac:spMkLst>
        </pc:spChg>
        <pc:picChg chg="mod">
          <ac:chgData name="Raphaël MonGraphiste" userId="195d09d42b2c2fd6" providerId="LiveId" clId="{EDB1A479-1CBD-48C4-912B-F36C2ADB99EC}" dt="2025-11-19T11:10:52.832" v="240" actId="1076"/>
          <ac:picMkLst>
            <pc:docMk/>
            <pc:sldMk cId="756275678" sldId="571"/>
            <ac:picMk id="7" creationId="{65EA6054-934F-6097-6ACD-5BA5BEE46C1C}"/>
          </ac:picMkLst>
        </pc:picChg>
      </pc:sldChg>
      <pc:sldChg chg="modSp">
        <pc:chgData name="Raphaël MonGraphiste" userId="195d09d42b2c2fd6" providerId="LiveId" clId="{EDB1A479-1CBD-48C4-912B-F36C2ADB99EC}" dt="2025-11-19T11:00:44.327" v="165" actId="20577"/>
        <pc:sldMkLst>
          <pc:docMk/>
          <pc:sldMk cId="3673408703" sldId="573"/>
        </pc:sldMkLst>
        <pc:spChg chg="mod">
          <ac:chgData name="Raphaël MonGraphiste" userId="195d09d42b2c2fd6" providerId="LiveId" clId="{EDB1A479-1CBD-48C4-912B-F36C2ADB99EC}" dt="2025-11-19T11:00:44.327" v="165" actId="20577"/>
          <ac:spMkLst>
            <pc:docMk/>
            <pc:sldMk cId="3673408703" sldId="573"/>
            <ac:spMk id="51" creationId="{6545BE40-4CB7-FDC8-4C4A-EAA8D1966020}"/>
          </ac:spMkLst>
        </pc:spChg>
      </pc:sldChg>
      <pc:sldChg chg="modSp mod">
        <pc:chgData name="Raphaël MonGraphiste" userId="195d09d42b2c2fd6" providerId="LiveId" clId="{EDB1A479-1CBD-48C4-912B-F36C2ADB99EC}" dt="2025-11-19T11:31:07.049" v="640" actId="20577"/>
        <pc:sldMkLst>
          <pc:docMk/>
          <pc:sldMk cId="2851394115" sldId="574"/>
        </pc:sldMkLst>
        <pc:spChg chg="mod">
          <ac:chgData name="Raphaël MonGraphiste" userId="195d09d42b2c2fd6" providerId="LiveId" clId="{EDB1A479-1CBD-48C4-912B-F36C2ADB99EC}" dt="2025-11-19T11:30:13.243" v="622" actId="20577"/>
          <ac:spMkLst>
            <pc:docMk/>
            <pc:sldMk cId="2851394115" sldId="574"/>
            <ac:spMk id="3" creationId="{7857860A-4F01-D281-2AB5-B4A9810849E5}"/>
          </ac:spMkLst>
        </pc:spChg>
        <pc:spChg chg="mod">
          <ac:chgData name="Raphaël MonGraphiste" userId="195d09d42b2c2fd6" providerId="LiveId" clId="{EDB1A479-1CBD-48C4-912B-F36C2ADB99EC}" dt="2025-11-19T11:31:07.049" v="640" actId="20577"/>
          <ac:spMkLst>
            <pc:docMk/>
            <pc:sldMk cId="2851394115" sldId="574"/>
            <ac:spMk id="5" creationId="{CE992CB1-0478-4E77-CFD1-5CF65DDCF86F}"/>
          </ac:spMkLst>
        </pc:spChg>
      </pc:sldChg>
      <pc:sldChg chg="delSp modSp mod delAnim">
        <pc:chgData name="Raphaël MonGraphiste" userId="195d09d42b2c2fd6" providerId="LiveId" clId="{EDB1A479-1CBD-48C4-912B-F36C2ADB99EC}" dt="2025-11-19T11:11:59.637" v="260" actId="113"/>
        <pc:sldMkLst>
          <pc:docMk/>
          <pc:sldMk cId="2427489427" sldId="575"/>
        </pc:sldMkLst>
        <pc:spChg chg="mod">
          <ac:chgData name="Raphaël MonGraphiste" userId="195d09d42b2c2fd6" providerId="LiveId" clId="{EDB1A479-1CBD-48C4-912B-F36C2ADB99EC}" dt="2025-11-19T11:11:59.637" v="260" actId="113"/>
          <ac:spMkLst>
            <pc:docMk/>
            <pc:sldMk cId="2427489427" sldId="575"/>
            <ac:spMk id="2" creationId="{A6D65C1F-54D7-A663-5523-58D2D9CFEF64}"/>
          </ac:spMkLst>
        </pc:spChg>
        <pc:spChg chg="del">
          <ac:chgData name="Raphaël MonGraphiste" userId="195d09d42b2c2fd6" providerId="LiveId" clId="{EDB1A479-1CBD-48C4-912B-F36C2ADB99EC}" dt="2025-11-19T11:11:57.322" v="259" actId="478"/>
          <ac:spMkLst>
            <pc:docMk/>
            <pc:sldMk cId="2427489427" sldId="575"/>
            <ac:spMk id="33" creationId="{A594DDA6-FF30-4520-492A-BF5FF4BD0393}"/>
          </ac:spMkLst>
        </pc:spChg>
      </pc:sldChg>
      <pc:sldChg chg="modSp">
        <pc:chgData name="Raphaël MonGraphiste" userId="195d09d42b2c2fd6" providerId="LiveId" clId="{EDB1A479-1CBD-48C4-912B-F36C2ADB99EC}" dt="2025-11-19T11:13:42.945" v="336" actId="20577"/>
        <pc:sldMkLst>
          <pc:docMk/>
          <pc:sldMk cId="2676577696" sldId="576"/>
        </pc:sldMkLst>
        <pc:spChg chg="mod">
          <ac:chgData name="Raphaël MonGraphiste" userId="195d09d42b2c2fd6" providerId="LiveId" clId="{EDB1A479-1CBD-48C4-912B-F36C2ADB99EC}" dt="2025-11-19T11:13:42.945" v="336" actId="20577"/>
          <ac:spMkLst>
            <pc:docMk/>
            <pc:sldMk cId="2676577696" sldId="576"/>
            <ac:spMk id="2" creationId="{FDEE0A81-2859-AEC2-C766-3ADACFDA1414}"/>
          </ac:spMkLst>
        </pc:spChg>
      </pc:sldChg>
      <pc:sldChg chg="modSp mod modAnim">
        <pc:chgData name="Raphaël MonGraphiste" userId="195d09d42b2c2fd6" providerId="LiveId" clId="{EDB1A479-1CBD-48C4-912B-F36C2ADB99EC}" dt="2025-11-19T11:32:03.390" v="681" actId="20577"/>
        <pc:sldMkLst>
          <pc:docMk/>
          <pc:sldMk cId="995553532" sldId="578"/>
        </pc:sldMkLst>
        <pc:spChg chg="mod">
          <ac:chgData name="Raphaël MonGraphiste" userId="195d09d42b2c2fd6" providerId="LiveId" clId="{EDB1A479-1CBD-48C4-912B-F36C2ADB99EC}" dt="2025-11-19T11:31:53.169" v="674"/>
          <ac:spMkLst>
            <pc:docMk/>
            <pc:sldMk cId="995553532" sldId="578"/>
            <ac:spMk id="2" creationId="{335AE63F-367D-B9B9-A371-76B3139484E5}"/>
          </ac:spMkLst>
        </pc:spChg>
        <pc:spChg chg="mod">
          <ac:chgData name="Raphaël MonGraphiste" userId="195d09d42b2c2fd6" providerId="LiveId" clId="{EDB1A479-1CBD-48C4-912B-F36C2ADB99EC}" dt="2025-11-19T11:32:03.390" v="681" actId="20577"/>
          <ac:spMkLst>
            <pc:docMk/>
            <pc:sldMk cId="995553532" sldId="578"/>
            <ac:spMk id="5" creationId="{CE992CB1-0478-4E77-CFD1-5CF65DDCF86F}"/>
          </ac:spMkLst>
        </pc:spChg>
      </pc:sldChg>
      <pc:sldChg chg="modSp mod">
        <pc:chgData name="Raphaël MonGraphiste" userId="195d09d42b2c2fd6" providerId="LiveId" clId="{EDB1A479-1CBD-48C4-912B-F36C2ADB99EC}" dt="2025-11-19T11:18:40.291" v="390" actId="20577"/>
        <pc:sldMkLst>
          <pc:docMk/>
          <pc:sldMk cId="388480817" sldId="579"/>
        </pc:sldMkLst>
        <pc:spChg chg="mod">
          <ac:chgData name="Raphaël MonGraphiste" userId="195d09d42b2c2fd6" providerId="LiveId" clId="{EDB1A479-1CBD-48C4-912B-F36C2ADB99EC}" dt="2025-11-19T11:18:40.291" v="390" actId="20577"/>
          <ac:spMkLst>
            <pc:docMk/>
            <pc:sldMk cId="388480817" sldId="579"/>
            <ac:spMk id="5" creationId="{7ED01A79-C624-07D9-E992-6190F5C17716}"/>
          </ac:spMkLst>
        </pc:spChg>
      </pc:sldChg>
      <pc:sldChg chg="modSp mod">
        <pc:chgData name="Raphaël MonGraphiste" userId="195d09d42b2c2fd6" providerId="LiveId" clId="{EDB1A479-1CBD-48C4-912B-F36C2ADB99EC}" dt="2025-11-19T11:19:34.344" v="430" actId="5793"/>
        <pc:sldMkLst>
          <pc:docMk/>
          <pc:sldMk cId="1754274516" sldId="582"/>
        </pc:sldMkLst>
        <pc:spChg chg="mod">
          <ac:chgData name="Raphaël MonGraphiste" userId="195d09d42b2c2fd6" providerId="LiveId" clId="{EDB1A479-1CBD-48C4-912B-F36C2ADB99EC}" dt="2025-11-19T11:19:34.344" v="430" actId="5793"/>
          <ac:spMkLst>
            <pc:docMk/>
            <pc:sldMk cId="1754274516" sldId="582"/>
            <ac:spMk id="5" creationId="{7ED01A79-C624-07D9-E992-6190F5C17716}"/>
          </ac:spMkLst>
        </pc:spChg>
      </pc:sldChg>
      <pc:sldChg chg="modSp mod">
        <pc:chgData name="Raphaël MonGraphiste" userId="195d09d42b2c2fd6" providerId="LiveId" clId="{EDB1A479-1CBD-48C4-912B-F36C2ADB99EC}" dt="2025-11-19T11:31:15.200" v="648" actId="20577"/>
        <pc:sldMkLst>
          <pc:docMk/>
          <pc:sldMk cId="1503938286" sldId="583"/>
        </pc:sldMkLst>
        <pc:spChg chg="mod">
          <ac:chgData name="Raphaël MonGraphiste" userId="195d09d42b2c2fd6" providerId="LiveId" clId="{EDB1A479-1CBD-48C4-912B-F36C2ADB99EC}" dt="2025-11-19T11:30:39.437" v="628"/>
          <ac:spMkLst>
            <pc:docMk/>
            <pc:sldMk cId="1503938286" sldId="583"/>
            <ac:spMk id="3" creationId="{7857860A-4F01-D281-2AB5-B4A9810849E5}"/>
          </ac:spMkLst>
        </pc:spChg>
        <pc:spChg chg="mod">
          <ac:chgData name="Raphaël MonGraphiste" userId="195d09d42b2c2fd6" providerId="LiveId" clId="{EDB1A479-1CBD-48C4-912B-F36C2ADB99EC}" dt="2025-11-19T11:31:15.200" v="648" actId="20577"/>
          <ac:spMkLst>
            <pc:docMk/>
            <pc:sldMk cId="1503938286" sldId="583"/>
            <ac:spMk id="5" creationId="{CE992CB1-0478-4E77-CFD1-5CF65DDCF86F}"/>
          </ac:spMkLst>
        </pc:spChg>
      </pc:sldChg>
      <pc:sldChg chg="modSp mod">
        <pc:chgData name="Raphaël MonGraphiste" userId="195d09d42b2c2fd6" providerId="LiveId" clId="{EDB1A479-1CBD-48C4-912B-F36C2ADB99EC}" dt="2025-11-19T11:31:21.790" v="654" actId="20577"/>
        <pc:sldMkLst>
          <pc:docMk/>
          <pc:sldMk cId="2776325616" sldId="584"/>
        </pc:sldMkLst>
        <pc:spChg chg="mod">
          <ac:chgData name="Raphaël MonGraphiste" userId="195d09d42b2c2fd6" providerId="LiveId" clId="{EDB1A479-1CBD-48C4-912B-F36C2ADB99EC}" dt="2025-11-19T11:30:43.579" v="629"/>
          <ac:spMkLst>
            <pc:docMk/>
            <pc:sldMk cId="2776325616" sldId="584"/>
            <ac:spMk id="3" creationId="{7857860A-4F01-D281-2AB5-B4A9810849E5}"/>
          </ac:spMkLst>
        </pc:spChg>
        <pc:spChg chg="mod">
          <ac:chgData name="Raphaël MonGraphiste" userId="195d09d42b2c2fd6" providerId="LiveId" clId="{EDB1A479-1CBD-48C4-912B-F36C2ADB99EC}" dt="2025-11-19T11:31:21.790" v="654" actId="20577"/>
          <ac:spMkLst>
            <pc:docMk/>
            <pc:sldMk cId="2776325616" sldId="584"/>
            <ac:spMk id="5" creationId="{CE992CB1-0478-4E77-CFD1-5CF65DDCF86F}"/>
          </ac:spMkLst>
        </pc:spChg>
      </pc:sldChg>
      <pc:sldChg chg="modSp mod">
        <pc:chgData name="Raphaël MonGraphiste" userId="195d09d42b2c2fd6" providerId="LiveId" clId="{EDB1A479-1CBD-48C4-912B-F36C2ADB99EC}" dt="2025-11-19T11:22:47.685" v="502" actId="20577"/>
        <pc:sldMkLst>
          <pc:docMk/>
          <pc:sldMk cId="3733866479" sldId="585"/>
        </pc:sldMkLst>
        <pc:spChg chg="mod">
          <ac:chgData name="Raphaël MonGraphiste" userId="195d09d42b2c2fd6" providerId="LiveId" clId="{EDB1A479-1CBD-48C4-912B-F36C2ADB99EC}" dt="2025-11-19T11:22:47.685" v="502" actId="20577"/>
          <ac:spMkLst>
            <pc:docMk/>
            <pc:sldMk cId="3733866479" sldId="585"/>
            <ac:spMk id="5" creationId="{7ED01A79-C624-07D9-E992-6190F5C17716}"/>
          </ac:spMkLst>
        </pc:spChg>
      </pc:sldChg>
      <pc:sldChg chg="modSp mod">
        <pc:chgData name="Raphaël MonGraphiste" userId="195d09d42b2c2fd6" providerId="LiveId" clId="{EDB1A479-1CBD-48C4-912B-F36C2ADB99EC}" dt="2025-11-19T11:23:14.361" v="510" actId="1076"/>
        <pc:sldMkLst>
          <pc:docMk/>
          <pc:sldMk cId="4108410864" sldId="588"/>
        </pc:sldMkLst>
        <pc:spChg chg="mod">
          <ac:chgData name="Raphaël MonGraphiste" userId="195d09d42b2c2fd6" providerId="LiveId" clId="{EDB1A479-1CBD-48C4-912B-F36C2ADB99EC}" dt="2025-11-19T11:23:14.361" v="510" actId="1076"/>
          <ac:spMkLst>
            <pc:docMk/>
            <pc:sldMk cId="4108410864" sldId="588"/>
            <ac:spMk id="5" creationId="{7ED01A79-C624-07D9-E992-6190F5C17716}"/>
          </ac:spMkLst>
        </pc:spChg>
      </pc:sldChg>
      <pc:sldChg chg="modSp mod">
        <pc:chgData name="Raphaël MonGraphiste" userId="195d09d42b2c2fd6" providerId="LiveId" clId="{EDB1A479-1CBD-48C4-912B-F36C2ADB99EC}" dt="2025-11-19T11:31:30.283" v="659"/>
        <pc:sldMkLst>
          <pc:docMk/>
          <pc:sldMk cId="2247116017" sldId="590"/>
        </pc:sldMkLst>
        <pc:spChg chg="mod">
          <ac:chgData name="Raphaël MonGraphiste" userId="195d09d42b2c2fd6" providerId="LiveId" clId="{EDB1A479-1CBD-48C4-912B-F36C2ADB99EC}" dt="2025-11-19T11:31:30.283" v="659"/>
          <ac:spMkLst>
            <pc:docMk/>
            <pc:sldMk cId="2247116017" sldId="590"/>
            <ac:spMk id="3" creationId="{7857860A-4F01-D281-2AB5-B4A9810849E5}"/>
          </ac:spMkLst>
        </pc:spChg>
        <pc:spChg chg="mod">
          <ac:chgData name="Raphaël MonGraphiste" userId="195d09d42b2c2fd6" providerId="LiveId" clId="{EDB1A479-1CBD-48C4-912B-F36C2ADB99EC}" dt="2025-11-19T11:26:42.696" v="584" actId="115"/>
          <ac:spMkLst>
            <pc:docMk/>
            <pc:sldMk cId="2247116017" sldId="590"/>
            <ac:spMk id="4" creationId="{595DDA19-C1AE-D322-ED4D-A65C9DEA6F03}"/>
          </ac:spMkLst>
        </pc:spChg>
        <pc:spChg chg="mod">
          <ac:chgData name="Raphaël MonGraphiste" userId="195d09d42b2c2fd6" providerId="LiveId" clId="{EDB1A479-1CBD-48C4-912B-F36C2ADB99EC}" dt="2025-11-19T11:31:28.849" v="658" actId="20577"/>
          <ac:spMkLst>
            <pc:docMk/>
            <pc:sldMk cId="2247116017" sldId="590"/>
            <ac:spMk id="5" creationId="{CE992CB1-0478-4E77-CFD1-5CF65DDCF86F}"/>
          </ac:spMkLst>
        </pc:spChg>
        <pc:spChg chg="mod">
          <ac:chgData name="Raphaël MonGraphiste" userId="195d09d42b2c2fd6" providerId="LiveId" clId="{EDB1A479-1CBD-48C4-912B-F36C2ADB99EC}" dt="2025-11-19T11:25:17.267" v="551" actId="115"/>
          <ac:spMkLst>
            <pc:docMk/>
            <pc:sldMk cId="2247116017" sldId="590"/>
            <ac:spMk id="6" creationId="{502A7E3E-2EE5-DDD0-6945-74FE7D8B41D2}"/>
          </ac:spMkLst>
        </pc:spChg>
      </pc:sldChg>
      <pc:sldChg chg="modSp mod">
        <pc:chgData name="Raphaël MonGraphiste" userId="195d09d42b2c2fd6" providerId="LiveId" clId="{EDB1A479-1CBD-48C4-912B-F36C2ADB99EC}" dt="2025-11-19T11:26:44.476" v="586" actId="20577"/>
        <pc:sldMkLst>
          <pc:docMk/>
          <pc:sldMk cId="272887909" sldId="592"/>
        </pc:sldMkLst>
        <pc:spChg chg="mod">
          <ac:chgData name="Raphaël MonGraphiste" userId="195d09d42b2c2fd6" providerId="LiveId" clId="{EDB1A479-1CBD-48C4-912B-F36C2ADB99EC}" dt="2025-11-19T11:26:44.476" v="586" actId="20577"/>
          <ac:spMkLst>
            <pc:docMk/>
            <pc:sldMk cId="272887909" sldId="592"/>
            <ac:spMk id="5" creationId="{7ED01A79-C624-07D9-E992-6190F5C17716}"/>
          </ac:spMkLst>
        </pc:spChg>
      </pc:sldChg>
      <pc:sldChg chg="modSp mod">
        <pc:chgData name="Raphaël MonGraphiste" userId="195d09d42b2c2fd6" providerId="LiveId" clId="{EDB1A479-1CBD-48C4-912B-F36C2ADB99EC}" dt="2025-11-19T11:31:37.495" v="664"/>
        <pc:sldMkLst>
          <pc:docMk/>
          <pc:sldMk cId="2241340718" sldId="593"/>
        </pc:sldMkLst>
        <pc:spChg chg="mod">
          <ac:chgData name="Raphaël MonGraphiste" userId="195d09d42b2c2fd6" providerId="LiveId" clId="{EDB1A479-1CBD-48C4-912B-F36C2ADB99EC}" dt="2025-11-19T11:31:37.495" v="664"/>
          <ac:spMkLst>
            <pc:docMk/>
            <pc:sldMk cId="2241340718" sldId="593"/>
            <ac:spMk id="3" creationId="{7857860A-4F01-D281-2AB5-B4A9810849E5}"/>
          </ac:spMkLst>
        </pc:spChg>
        <pc:spChg chg="mod">
          <ac:chgData name="Raphaël MonGraphiste" userId="195d09d42b2c2fd6" providerId="LiveId" clId="{EDB1A479-1CBD-48C4-912B-F36C2ADB99EC}" dt="2025-11-19T11:31:36.170" v="663" actId="20577"/>
          <ac:spMkLst>
            <pc:docMk/>
            <pc:sldMk cId="2241340718" sldId="593"/>
            <ac:spMk id="5" creationId="{CE992CB1-0478-4E77-CFD1-5CF65DDCF86F}"/>
          </ac:spMkLst>
        </pc:spChg>
        <pc:spChg chg="mod">
          <ac:chgData name="Raphaël MonGraphiste" userId="195d09d42b2c2fd6" providerId="LiveId" clId="{EDB1A479-1CBD-48C4-912B-F36C2ADB99EC}" dt="2025-11-19T11:27:22.575" v="588" actId="20577"/>
          <ac:spMkLst>
            <pc:docMk/>
            <pc:sldMk cId="2241340718" sldId="593"/>
            <ac:spMk id="12" creationId="{9FDA886B-6980-9334-8F88-8B174F0BEFE4}"/>
          </ac:spMkLst>
        </pc:spChg>
      </pc:sldChg>
      <pc:sldChg chg="modSp mod">
        <pc:chgData name="Raphaël MonGraphiste" userId="195d09d42b2c2fd6" providerId="LiveId" clId="{EDB1A479-1CBD-48C4-912B-F36C2ADB99EC}" dt="2025-11-19T11:28:11.453" v="592" actId="20577"/>
        <pc:sldMkLst>
          <pc:docMk/>
          <pc:sldMk cId="2413331130" sldId="594"/>
        </pc:sldMkLst>
        <pc:spChg chg="mod">
          <ac:chgData name="Raphaël MonGraphiste" userId="195d09d42b2c2fd6" providerId="LiveId" clId="{EDB1A479-1CBD-48C4-912B-F36C2ADB99EC}" dt="2025-11-19T11:28:11.453" v="592" actId="20577"/>
          <ac:spMkLst>
            <pc:docMk/>
            <pc:sldMk cId="2413331130" sldId="594"/>
            <ac:spMk id="5" creationId="{7ED01A79-C624-07D9-E992-6190F5C17716}"/>
          </ac:spMkLst>
        </pc:spChg>
      </pc:sldChg>
      <pc:sldChg chg="modSp mod">
        <pc:chgData name="Raphaël MonGraphiste" userId="195d09d42b2c2fd6" providerId="LiveId" clId="{EDB1A479-1CBD-48C4-912B-F36C2ADB99EC}" dt="2025-11-19T11:31:45.869" v="669" actId="20577"/>
        <pc:sldMkLst>
          <pc:docMk/>
          <pc:sldMk cId="3726267720" sldId="596"/>
        </pc:sldMkLst>
        <pc:spChg chg="mod">
          <ac:chgData name="Raphaël MonGraphiste" userId="195d09d42b2c2fd6" providerId="LiveId" clId="{EDB1A479-1CBD-48C4-912B-F36C2ADB99EC}" dt="2025-11-19T11:31:41.856" v="665"/>
          <ac:spMkLst>
            <pc:docMk/>
            <pc:sldMk cId="3726267720" sldId="596"/>
            <ac:spMk id="3" creationId="{7857860A-4F01-D281-2AB5-B4A9810849E5}"/>
          </ac:spMkLst>
        </pc:spChg>
        <pc:spChg chg="mod">
          <ac:chgData name="Raphaël MonGraphiste" userId="195d09d42b2c2fd6" providerId="LiveId" clId="{EDB1A479-1CBD-48C4-912B-F36C2ADB99EC}" dt="2025-11-19T11:31:45.869" v="669" actId="20577"/>
          <ac:spMkLst>
            <pc:docMk/>
            <pc:sldMk cId="3726267720" sldId="596"/>
            <ac:spMk id="5" creationId="{CE992CB1-0478-4E77-CFD1-5CF65DDCF86F}"/>
          </ac:spMkLst>
        </pc:spChg>
      </pc:sldChg>
      <pc:sldChg chg="modSp mod">
        <pc:chgData name="Raphaël MonGraphiste" userId="195d09d42b2c2fd6" providerId="LiveId" clId="{EDB1A479-1CBD-48C4-912B-F36C2ADB99EC}" dt="2025-11-19T11:29:11.873" v="596" actId="20577"/>
        <pc:sldMkLst>
          <pc:docMk/>
          <pc:sldMk cId="900932037" sldId="598"/>
        </pc:sldMkLst>
        <pc:spChg chg="mod">
          <ac:chgData name="Raphaël MonGraphiste" userId="195d09d42b2c2fd6" providerId="LiveId" clId="{EDB1A479-1CBD-48C4-912B-F36C2ADB99EC}" dt="2025-11-19T11:29:11.873" v="596" actId="20577"/>
          <ac:spMkLst>
            <pc:docMk/>
            <pc:sldMk cId="900932037" sldId="598"/>
            <ac:spMk id="6" creationId="{C2368163-78AE-162C-1469-10632007A35E}"/>
          </ac:spMkLst>
        </pc:spChg>
      </pc:sldChg>
      <pc:sldChg chg="modSp add mod">
        <pc:chgData name="Raphaël MonGraphiste" userId="195d09d42b2c2fd6" providerId="LiveId" clId="{EDB1A479-1CBD-48C4-912B-F36C2ADB99EC}" dt="2025-11-19T11:22:18.251" v="470" actId="5793"/>
        <pc:sldMkLst>
          <pc:docMk/>
          <pc:sldMk cId="4039808920" sldId="599"/>
        </pc:sldMkLst>
        <pc:spChg chg="mod">
          <ac:chgData name="Raphaël MonGraphiste" userId="195d09d42b2c2fd6" providerId="LiveId" clId="{EDB1A479-1CBD-48C4-912B-F36C2ADB99EC}" dt="2025-11-19T11:22:18.251" v="470" actId="5793"/>
          <ac:spMkLst>
            <pc:docMk/>
            <pc:sldMk cId="4039808920" sldId="599"/>
            <ac:spMk id="5" creationId="{7ED01A79-C624-07D9-E992-6190F5C17716}"/>
          </ac:spMkLst>
        </pc:spChg>
      </pc:sldChg>
      <pc:sldChg chg="new del">
        <pc:chgData name="Raphaël MonGraphiste" userId="195d09d42b2c2fd6" providerId="LiveId" clId="{EDB1A479-1CBD-48C4-912B-F36C2ADB99EC}" dt="2025-11-19T11:22:21.179" v="472" actId="47"/>
        <pc:sldMkLst>
          <pc:docMk/>
          <pc:sldMk cId="456949393" sldId="600"/>
        </pc:sldMkLst>
      </pc:sldChg>
      <pc:sldChg chg="modSp add mod">
        <pc:chgData name="Raphaël MonGraphiste" userId="195d09d42b2c2fd6" providerId="LiveId" clId="{EDB1A479-1CBD-48C4-912B-F36C2ADB99EC}" dt="2025-11-19T11:22:30.608" v="498" actId="20577"/>
        <pc:sldMkLst>
          <pc:docMk/>
          <pc:sldMk cId="1308386821" sldId="600"/>
        </pc:sldMkLst>
        <pc:spChg chg="mod">
          <ac:chgData name="Raphaël MonGraphiste" userId="195d09d42b2c2fd6" providerId="LiveId" clId="{EDB1A479-1CBD-48C4-912B-F36C2ADB99EC}" dt="2025-11-19T11:22:30.608" v="498" actId="20577"/>
          <ac:spMkLst>
            <pc:docMk/>
            <pc:sldMk cId="1308386821" sldId="600"/>
            <ac:spMk id="5" creationId="{7ED01A79-C624-07D9-E992-6190F5C17716}"/>
          </ac:spMkLst>
        </pc:spChg>
      </pc:sldChg>
      <pc:sldChg chg="add">
        <pc:chgData name="Raphaël MonGraphiste" userId="195d09d42b2c2fd6" providerId="LiveId" clId="{EDB1A479-1CBD-48C4-912B-F36C2ADB99EC}" dt="2025-11-19T11:22:43.781" v="499" actId="2890"/>
        <pc:sldMkLst>
          <pc:docMk/>
          <pc:sldMk cId="1248210171" sldId="601"/>
        </pc:sldMkLst>
      </pc:sldChg>
      <pc:sldChg chg="add">
        <pc:chgData name="Raphaël MonGraphiste" userId="195d09d42b2c2fd6" providerId="LiveId" clId="{EDB1A479-1CBD-48C4-912B-F36C2ADB99EC}" dt="2025-11-19T11:28:08.214" v="589" actId="2890"/>
        <pc:sldMkLst>
          <pc:docMk/>
          <pc:sldMk cId="2442523053" sldId="602"/>
        </pc:sldMkLst>
      </pc:sldChg>
      <pc:sldChg chg="new del">
        <pc:chgData name="Raphaël MonGraphiste" userId="195d09d42b2c2fd6" providerId="LiveId" clId="{EDB1A479-1CBD-48C4-912B-F36C2ADB99EC}" dt="2025-11-19T11:22:49.031" v="504" actId="680"/>
        <pc:sldMkLst>
          <pc:docMk/>
          <pc:sldMk cId="4155488748" sldId="602"/>
        </pc:sldMkLst>
      </pc:sldChg>
      <pc:sldChg chg="add">
        <pc:chgData name="Raphaël MonGraphiste" userId="195d09d42b2c2fd6" providerId="LiveId" clId="{EDB1A479-1CBD-48C4-912B-F36C2ADB99EC}" dt="2025-11-19T11:29:07.203" v="593" actId="2890"/>
        <pc:sldMkLst>
          <pc:docMk/>
          <pc:sldMk cId="1123228817" sldId="603"/>
        </pc:sldMkLst>
      </pc:sldChg>
      <pc:sldChg chg="add">
        <pc:chgData name="Raphaël MonGraphiste" userId="195d09d42b2c2fd6" providerId="LiveId" clId="{EDB1A479-1CBD-48C4-912B-F36C2ADB99EC}" dt="2025-11-19T11:34:58.252" v="682" actId="2890"/>
        <pc:sldMkLst>
          <pc:docMk/>
          <pc:sldMk cId="1760581998" sldId="604"/>
        </pc:sldMkLst>
      </pc:sldChg>
    </pc:docChg>
  </pc:docChgLst>
  <pc:docChgLst>
    <pc:chgData name="Raphaël MonGraphiste" userId="195d09d42b2c2fd6" providerId="LiveId" clId="{F5C1697D-F13D-5B7E-A64E-0C2BC9A2E8CD}"/>
    <pc:docChg chg="custSel modSld">
      <pc:chgData name="Raphaël MonGraphiste" userId="195d09d42b2c2fd6" providerId="LiveId" clId="{F5C1697D-F13D-5B7E-A64E-0C2BC9A2E8CD}" dt="2025-11-20T10:22:41.239" v="85" actId="20577"/>
      <pc:docMkLst>
        <pc:docMk/>
      </pc:docMkLst>
      <pc:sldChg chg="modSp mod">
        <pc:chgData name="Raphaël MonGraphiste" userId="195d09d42b2c2fd6" providerId="LiveId" clId="{F5C1697D-F13D-5B7E-A64E-0C2BC9A2E8CD}" dt="2025-11-20T10:22:41.239" v="85" actId="20577"/>
        <pc:sldMkLst>
          <pc:docMk/>
          <pc:sldMk cId="664406840" sldId="547"/>
        </pc:sldMkLst>
        <pc:spChg chg="mod">
          <ac:chgData name="Raphaël MonGraphiste" userId="195d09d42b2c2fd6" providerId="LiveId" clId="{F5C1697D-F13D-5B7E-A64E-0C2BC9A2E8CD}" dt="2025-11-20T10:22:41.239" v="85" actId="20577"/>
          <ac:spMkLst>
            <pc:docMk/>
            <pc:sldMk cId="664406840" sldId="547"/>
            <ac:spMk id="12" creationId="{9FDA886B-6980-9334-8F88-8B174F0BEFE4}"/>
          </ac:spMkLst>
        </pc:spChg>
      </pc:sldChg>
      <pc:sldChg chg="modSp">
        <pc:chgData name="Raphaël MonGraphiste" userId="195d09d42b2c2fd6" providerId="LiveId" clId="{F5C1697D-F13D-5B7E-A64E-0C2BC9A2E8CD}" dt="2025-11-20T09:59:17.689" v="0" actId="33524"/>
        <pc:sldMkLst>
          <pc:docMk/>
          <pc:sldMk cId="2241340718" sldId="593"/>
        </pc:sldMkLst>
        <pc:spChg chg="mod">
          <ac:chgData name="Raphaël MonGraphiste" userId="195d09d42b2c2fd6" providerId="LiveId" clId="{F5C1697D-F13D-5B7E-A64E-0C2BC9A2E8CD}" dt="2025-11-20T09:59:17.689" v="0" actId="33524"/>
          <ac:spMkLst>
            <pc:docMk/>
            <pc:sldMk cId="2241340718" sldId="593"/>
            <ac:spMk id="6" creationId="{502A7E3E-2EE5-DDD0-6945-74FE7D8B41D2}"/>
          </ac:spMkLst>
        </pc:spChg>
      </pc:sldChg>
      <pc:sldChg chg="modSp mod">
        <pc:chgData name="Raphaël MonGraphiste" userId="195d09d42b2c2fd6" providerId="LiveId" clId="{F5C1697D-F13D-5B7E-A64E-0C2BC9A2E8CD}" dt="2025-11-20T10:00:42.726" v="84" actId="1076"/>
        <pc:sldMkLst>
          <pc:docMk/>
          <pc:sldMk cId="4039808920" sldId="599"/>
        </pc:sldMkLst>
        <pc:spChg chg="mod">
          <ac:chgData name="Raphaël MonGraphiste" userId="195d09d42b2c2fd6" providerId="LiveId" clId="{F5C1697D-F13D-5B7E-A64E-0C2BC9A2E8CD}" dt="2025-11-20T10:00:42.726" v="84" actId="1076"/>
          <ac:spMkLst>
            <pc:docMk/>
            <pc:sldMk cId="4039808920" sldId="599"/>
            <ac:spMk id="5" creationId="{7ED01A79-C624-07D9-E992-6190F5C1771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C24EA-8346-4C8B-943C-AD383301A03D}" type="datetimeFigureOut">
              <a:rPr lang="id-ID" smtClean="0"/>
              <a:t>11/06/2026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E71F5-2935-4BFA-B369-9FA3FAF55664}" type="slidenum">
              <a:rPr lang="id-ID" smtClean="0"/>
              <a:t>‹N°›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950297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30T13:20:10.78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1 131 24575,'30'-1'0,"51"-8"0,-8-1 0,961-21-571,-831 30-47,892 3-1598,1115-19 1973,-1517-16-338,-100 4 582,-539 27-3964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30T13:20:14.39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24575,'12'11'0,"1"-1"0,-1 0 0,2-1 0,18 9 0,17 12 0,217 166 0,114 77 0,-347-253 0,-2 2 0,0 1 0,35 35 0,-65-58 0,-1 0 0,0 0 0,0 1 0,1-1 0,-1 0 0,0 0 0,0 1 0,0-1 0,1 0 0,-1 1 0,0-1 0,0 0 0,0 1 0,0-1 0,0 1 0,0-1 0,0 0 0,0 1 0,0-1 0,0 0 0,0 1 0,0-1 0,0 0 0,0 1 0,0-1 0,0 1 0,0-1 0,0 0 0,-1 1 0,1-1 0,0 0 0,0 0 0,0 1 0,0-1 0,-1 0 0,1 1 0,0-1 0,-1 0 0,1 0 0,0 1 0,0-1 0,-1 0 0,1 0 0,0 0 0,-1 1 0,1-1 0,0 0 0,-1 0 0,1 0 0,0 0 0,-1 0 0,1 0 0,0 0 0,-1 0 0,1 0 0,-1 0 0,1 0 0,0 0 0,-1 0 0,0 0 0,-30 3 0,25-3 0,-25 3 0,1 2 0,0 1 0,0 2 0,-49 18 0,-112 61 0,14-6 0,-64 19-1365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30T13:20:15.86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80 24575,'1420'1'-774,"1595"-3"-3137,-542-74 3013,-2412 73-1710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30T13:20:17.12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510 0 24575,'9'1'0,"-1"1"0,0 0 0,1 1 0,-1-1 0,0 1 0,0 1 0,0 0 0,-1 0 0,1 0 0,7 6 0,4 2 0,75 49 0,105 88 0,-55-38 0,-142-109 0,1 0 0,0 0 0,-1 0 0,1 1 0,-1-1 0,0 1 0,1-1 0,-1 1 0,0 0 0,-1 0 0,1 0 0,-1 0 0,1 0 0,-1 0 0,0 1 0,0-1 0,0 0 0,-1 1 0,1-1 0,-1 0 0,0 1 0,1-1 0,-2 1 0,1-1 0,0 0 0,-1 1 0,1-1 0,-3 7 0,-3 5 0,-1-1 0,0 0 0,0 0 0,-2 0 0,-10 12 0,18-23 0,-74 97 30,-3-4 0,-5-3 0,-126 110 0,-318 205-1515,463-364-5341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D06E5-932C-4F36-8614-8789767FBCD2}" type="datetimeFigureOut">
              <a:rPr lang="id-ID" smtClean="0"/>
              <a:t>11/06/2026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38DD1-33AA-4996-977A-42B26A155BBE}" type="slidenum">
              <a:rPr lang="id-ID" smtClean="0"/>
              <a:t>‹N°›</a:t>
            </a:fld>
            <a:endParaRPr lang="id-ID"/>
          </a:p>
        </p:txBody>
      </p:sp>
      <p:sp>
        <p:nvSpPr>
          <p:cNvPr id="8" name="Espace réservé des notes 7">
            <a:extLst>
              <a:ext uri="{FF2B5EF4-FFF2-40B4-BE49-F238E27FC236}">
                <a16:creationId xmlns:a16="http://schemas.microsoft.com/office/drawing/2014/main" id="{AEC894AC-172B-A285-D745-48AEA4F0EE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059312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BC63-C649-42C3-9C85-0F873F8F0B35}" type="datetimeFigureOut">
              <a:rPr lang="id-ID" smtClean="0"/>
              <a:t>11/06/2026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6DFD3-2AF0-4B06-81C8-CF1C6F54D29C}" type="slidenum">
              <a:rPr lang="id-ID" smtClean="0"/>
              <a:t>‹N°›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2573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47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399088"/>
          </a:xfrm>
        </p:spPr>
        <p:txBody>
          <a:bodyPr>
            <a:normAutofit/>
          </a:bodyPr>
          <a:lstStyle>
            <a:lvl1pPr>
              <a:defRPr sz="27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5" name="Freeform 2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Freeform 2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7" name="Group 26"/>
          <p:cNvGrpSpPr/>
          <p:nvPr userDrawn="1"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8" name="Freeform 2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" name="Freeform 2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30" name="Straight Connector 29"/>
          <p:cNvCxnSpPr/>
          <p:nvPr userDrawn="1"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8646737" y="273543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7" name="Rectangle 16"/>
          <p:cNvSpPr/>
          <p:nvPr userDrawn="1"/>
        </p:nvSpPr>
        <p:spPr>
          <a:xfrm>
            <a:off x="8646737" y="573424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8647472" y="305131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‹N°›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59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2352185"/>
            <a:ext cx="9144000" cy="1984560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16" name="Freeform 1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" name="Freeform 1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8" name="Group 17"/>
          <p:cNvGrpSpPr/>
          <p:nvPr userDrawn="1"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19" name="Freeform 1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" name="Freeform 1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21" name="Straight Connector 20"/>
          <p:cNvCxnSpPr/>
          <p:nvPr userDrawn="1"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8646737" y="273543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8646737" y="573424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2" name="TextBox 21"/>
          <p:cNvSpPr txBox="1"/>
          <p:nvPr userDrawn="1"/>
        </p:nvSpPr>
        <p:spPr>
          <a:xfrm>
            <a:off x="8647472" y="305131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‹N°›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90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7630" y="2570959"/>
            <a:ext cx="1273385" cy="127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78898" y="2570959"/>
            <a:ext cx="1273385" cy="127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81589" y="2570959"/>
            <a:ext cx="1273385" cy="127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72856" y="2570959"/>
            <a:ext cx="1273385" cy="127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7" name="Freeform 2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2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9" name="Group 28"/>
          <p:cNvGrpSpPr/>
          <p:nvPr userDrawn="1"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30" name="Freeform 2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" name="Freeform 3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32" name="Straight Connector 31"/>
          <p:cNvCxnSpPr/>
          <p:nvPr userDrawn="1"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 userDrawn="1"/>
        </p:nvSpPr>
        <p:spPr>
          <a:xfrm>
            <a:off x="8646737" y="273543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9" name="Rectangle 18"/>
          <p:cNvSpPr/>
          <p:nvPr userDrawn="1"/>
        </p:nvSpPr>
        <p:spPr>
          <a:xfrm>
            <a:off x="8646737" y="573424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8647472" y="305131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‹N°›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7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707606" y="1778000"/>
            <a:ext cx="1771650" cy="2445905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 dirty="0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4" name="Freeform 2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" name="Freeform 2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6" name="Group 25"/>
          <p:cNvGrpSpPr/>
          <p:nvPr userDrawn="1"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7" name="Freeform 2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2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8646737" y="273543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5" name="Rectangle 14"/>
          <p:cNvSpPr/>
          <p:nvPr userDrawn="1"/>
        </p:nvSpPr>
        <p:spPr>
          <a:xfrm>
            <a:off x="8646737" y="573424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8647472" y="305131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‹N°›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401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72080" y="1585511"/>
            <a:ext cx="1025128" cy="1026000"/>
          </a:xfrm>
          <a:prstGeom prst="ellipse">
            <a:avLst/>
          </a:prstGeom>
          <a:ln w="57150">
            <a:solidFill>
              <a:schemeClr val="accent2"/>
            </a:solidFill>
          </a:ln>
        </p:spPr>
        <p:txBody>
          <a:bodyPr>
            <a:normAutofit/>
          </a:bodyPr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46793" y="2565225"/>
            <a:ext cx="1025128" cy="1026000"/>
          </a:xfrm>
          <a:prstGeom prst="ellipse">
            <a:avLst/>
          </a:prstGeom>
          <a:ln w="57150">
            <a:solidFill>
              <a:schemeClr val="accent3"/>
            </a:solidFill>
          </a:ln>
        </p:spPr>
        <p:txBody>
          <a:bodyPr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endParaRPr lang="id-ID" dirty="0"/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5" name="Freeform 2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Freeform 2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7" name="Group 26"/>
          <p:cNvGrpSpPr/>
          <p:nvPr userDrawn="1"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8" name="Freeform 2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" name="Freeform 2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30" name="Straight Connector 29"/>
          <p:cNvCxnSpPr/>
          <p:nvPr userDrawn="1"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8646737" y="273543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Rectangle 17"/>
          <p:cNvSpPr/>
          <p:nvPr userDrawn="1"/>
        </p:nvSpPr>
        <p:spPr>
          <a:xfrm>
            <a:off x="8646737" y="573424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647472" y="305131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‹N°›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05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FBC63-C649-42C3-9C85-0F873F8F0B35}" type="datetimeFigureOut">
              <a:rPr lang="id-ID" smtClean="0"/>
              <a:t>11/06/2026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6DFD3-2AF0-4B06-81C8-CF1C6F54D29C}" type="slidenum">
              <a:rPr lang="id-ID" smtClean="0"/>
              <a:t>‹N°›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361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11" r:id="rId2"/>
    <p:sldLayoutId id="2147483742" r:id="rId3"/>
    <p:sldLayoutId id="2147483653" r:id="rId4"/>
    <p:sldLayoutId id="2147483657" r:id="rId5"/>
    <p:sldLayoutId id="2147483658" r:id="rId6"/>
    <p:sldLayoutId id="214748366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bin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bin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customXml" Target="../ink/ink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bin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bin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bin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4584432" y="4291407"/>
            <a:ext cx="0" cy="256659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39">
            <a:extLst>
              <a:ext uri="{FF2B5EF4-FFF2-40B4-BE49-F238E27FC236}">
                <a16:creationId xmlns:a16="http://schemas.microsoft.com/office/drawing/2014/main" id="{8B3D78D8-DA66-AC71-9293-4EE6809AE05F}"/>
              </a:ext>
            </a:extLst>
          </p:cNvPr>
          <p:cNvSpPr txBox="1"/>
          <p:nvPr/>
        </p:nvSpPr>
        <p:spPr>
          <a:xfrm>
            <a:off x="-1" y="2734007"/>
            <a:ext cx="9144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UI et UX mobile sensorielle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6F70FB-415A-6399-C3EE-048A0F07605A}"/>
              </a:ext>
            </a:extLst>
          </p:cNvPr>
          <p:cNvSpPr/>
          <p:nvPr/>
        </p:nvSpPr>
        <p:spPr>
          <a:xfrm>
            <a:off x="0" y="3429000"/>
            <a:ext cx="9144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La sensorialité comme principe de construction d’une UI / UX orientée mobile</a:t>
            </a:r>
            <a:endParaRPr lang="id-ID" sz="1500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cxnSp>
        <p:nvCxnSpPr>
          <p:cNvPr id="4" name="Straight Connector 41">
            <a:extLst>
              <a:ext uri="{FF2B5EF4-FFF2-40B4-BE49-F238E27FC236}">
                <a16:creationId xmlns:a16="http://schemas.microsoft.com/office/drawing/2014/main" id="{CE19AE2B-ED5A-4BE3-9F56-FD2359E6030E}"/>
              </a:ext>
            </a:extLst>
          </p:cNvPr>
          <p:cNvCxnSpPr/>
          <p:nvPr/>
        </p:nvCxnSpPr>
        <p:spPr>
          <a:xfrm>
            <a:off x="4305299" y="3946113"/>
            <a:ext cx="558263" cy="0"/>
          </a:xfrm>
          <a:prstGeom prst="line">
            <a:avLst/>
          </a:prstGeom>
          <a:ln w="158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9">
            <a:extLst>
              <a:ext uri="{FF2B5EF4-FFF2-40B4-BE49-F238E27FC236}">
                <a16:creationId xmlns:a16="http://schemas.microsoft.com/office/drawing/2014/main" id="{3E3D37FF-C336-7E19-0D08-E461746D60A5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1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4FCB5EFC-7F77-746C-7038-E765730FFA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FF386DA2-48D6-BCFE-5E14-20404D52B9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4" name="Group 12">
            <a:extLst>
              <a:ext uri="{FF2B5EF4-FFF2-40B4-BE49-F238E27FC236}">
                <a16:creationId xmlns:a16="http://schemas.microsoft.com/office/drawing/2014/main" id="{6965146A-A9D3-0E59-B562-9C270ABED24D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5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4ABC4B6-A350-A676-D557-2C7B34DAFB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33E9A3-7134-007D-F930-B7A79C81D52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E01EFF38-18B3-ACD7-816A-08B1412792A0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3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89594930-7E54-6167-23F7-BF7BAF451B0C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3. Interface et composition d’une application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834346DD-1801-F910-E8E5-F6C149BC17B4}"/>
              </a:ext>
            </a:extLst>
          </p:cNvPr>
          <p:cNvSpPr txBox="1"/>
          <p:nvPr/>
        </p:nvSpPr>
        <p:spPr>
          <a:xfrm>
            <a:off x="0" y="115179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L’INTERFACE GRAPHIQUE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3" name="TextBox 15">
            <a:extLst>
              <a:ext uri="{FF2B5EF4-FFF2-40B4-BE49-F238E27FC236}">
                <a16:creationId xmlns:a16="http://schemas.microsoft.com/office/drawing/2014/main" id="{57F48D2E-AF0C-976C-E89F-00214A7242B3}"/>
              </a:ext>
            </a:extLst>
          </p:cNvPr>
          <p:cNvSpPr txBox="1"/>
          <p:nvPr/>
        </p:nvSpPr>
        <p:spPr>
          <a:xfrm>
            <a:off x="639317" y="1874656"/>
            <a:ext cx="78653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GUI</a:t>
            </a:r>
            <a:r>
              <a:rPr lang="fr-FR" dirty="0">
                <a:solidFill>
                  <a:schemeClr val="bg1"/>
                </a:solidFill>
              </a:rPr>
              <a:t> =&gt; </a:t>
            </a:r>
            <a:r>
              <a:rPr lang="fr-FR" b="1" dirty="0" err="1">
                <a:solidFill>
                  <a:schemeClr val="accent4"/>
                </a:solidFill>
              </a:rPr>
              <a:t>Graphical</a:t>
            </a:r>
            <a:r>
              <a:rPr lang="fr-FR" b="1" dirty="0">
                <a:solidFill>
                  <a:schemeClr val="accent4"/>
                </a:solidFill>
              </a:rPr>
              <a:t> User Interface</a:t>
            </a:r>
          </a:p>
          <a:p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« Moyen visuel par lequel un utilisateur va interagir avec une solution informatique »</a:t>
            </a:r>
            <a:br>
              <a:rPr lang="fr-FR" dirty="0">
                <a:solidFill>
                  <a:schemeClr val="bg1"/>
                </a:solidFill>
              </a:rPr>
            </a:br>
            <a:br>
              <a:rPr lang="fr-FR" dirty="0">
                <a:solidFill>
                  <a:schemeClr val="bg1"/>
                </a:solidFill>
              </a:rPr>
            </a:br>
            <a:r>
              <a:rPr lang="fr-FR" b="1" dirty="0">
                <a:solidFill>
                  <a:schemeClr val="bg1"/>
                </a:solidFill>
              </a:rPr>
              <a:t>Qu’est-ce qu’une interface graphique ?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il s’agit d’un agencement complexe de différents blocs, superposés, juxtaposés, imbriqués dans une structure afin de créer une mise en page. 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Chacun de ces blocs va accueillir du contenu d’origine textuel et graphique</a:t>
            </a:r>
          </a:p>
          <a:p>
            <a:endParaRPr lang="fr-FR" b="1" u="sng" dirty="0">
              <a:solidFill>
                <a:schemeClr val="bg1"/>
              </a:solidFill>
            </a:endParaRPr>
          </a:p>
          <a:p>
            <a:r>
              <a:rPr lang="fr-FR" b="1" u="sng" dirty="0">
                <a:solidFill>
                  <a:schemeClr val="accent4"/>
                </a:solidFill>
              </a:rPr>
              <a:t>Lorsque l’on travail la représentation graphique d’une interface on travaille l’UI : </a:t>
            </a:r>
            <a:br>
              <a:rPr lang="fr-FR" b="1" u="sng" dirty="0">
                <a:solidFill>
                  <a:schemeClr val="accent4"/>
                </a:solidFill>
              </a:rPr>
            </a:br>
            <a:r>
              <a:rPr lang="fr-FR" b="1" u="sng" dirty="0">
                <a:solidFill>
                  <a:schemeClr val="accent4"/>
                </a:solidFill>
              </a:rPr>
              <a:t>« User Interface » =&gt; Design de l’interface utilisateur</a:t>
            </a:r>
            <a:endParaRPr lang="en-US" dirty="0">
              <a:solidFill>
                <a:schemeClr val="accent4"/>
              </a:solidFill>
            </a:endParaRP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C2691365-8E7B-DD6F-4BA9-CF8DEA0B9E54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5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42AD171-DDD8-D39E-A432-20DEC5AE98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6C2E90F-0FDE-66EF-58D5-7D26C3A5A73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BA9B36F8-0D27-DB71-EC87-2B3AEED6F794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8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70246CE-698C-A648-1065-C3A7D8D259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6E7BBEA-108A-A325-7C78-E558B5BC2C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id="{EA527D00-E3EF-CA60-36D1-10B9FC6DB557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305524E-2527-299E-E19F-EA83D4AF8188}"/>
              </a:ext>
            </a:extLst>
          </p:cNvPr>
          <p:cNvSpPr/>
          <p:nvPr/>
        </p:nvSpPr>
        <p:spPr>
          <a:xfrm>
            <a:off x="0" y="6098415"/>
            <a:ext cx="9144000" cy="761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grpSp>
        <p:nvGrpSpPr>
          <p:cNvPr id="12" name="Group 140">
            <a:extLst>
              <a:ext uri="{FF2B5EF4-FFF2-40B4-BE49-F238E27FC236}">
                <a16:creationId xmlns:a16="http://schemas.microsoft.com/office/drawing/2014/main" id="{46BCDC24-A223-D651-E02E-04AEEF2AE757}"/>
              </a:ext>
            </a:extLst>
          </p:cNvPr>
          <p:cNvGrpSpPr/>
          <p:nvPr/>
        </p:nvGrpSpPr>
        <p:grpSpPr>
          <a:xfrm rot="18715201">
            <a:off x="280806" y="6210478"/>
            <a:ext cx="553203" cy="592572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1E8B96FE-ED76-1541-0B64-BFD69A415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0B0D9E2B-F207-71A5-1741-1D12F97FC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91B1217-C72A-B1BF-FDB1-02BCFC9FC8CE}"/>
              </a:ext>
            </a:extLst>
          </p:cNvPr>
          <p:cNvSpPr txBox="1"/>
          <p:nvPr/>
        </p:nvSpPr>
        <p:spPr>
          <a:xfrm>
            <a:off x="1027053" y="6151893"/>
            <a:ext cx="7095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NB :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dirty="0">
                <a:solidFill>
                  <a:schemeClr val="tx2"/>
                </a:solidFill>
              </a:rPr>
              <a:t>dans les années 70, le dialogue avec les interfaces s’effectuait par CLI « command line interface ». Il s’agit de lignes de commandes</a:t>
            </a:r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54FC8D1C-11DE-6D61-7F04-6A01D79F0979}"/>
              </a:ext>
            </a:extLst>
          </p:cNvPr>
          <p:cNvSpPr/>
          <p:nvPr/>
        </p:nvSpPr>
        <p:spPr>
          <a:xfrm>
            <a:off x="471656" y="2001278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3" name="Oval 3">
            <a:extLst>
              <a:ext uri="{FF2B5EF4-FFF2-40B4-BE49-F238E27FC236}">
                <a16:creationId xmlns:a16="http://schemas.microsoft.com/office/drawing/2014/main" id="{94E2032D-7476-1DFD-3CDC-6FE6AA655A45}"/>
              </a:ext>
            </a:extLst>
          </p:cNvPr>
          <p:cNvSpPr/>
          <p:nvPr/>
        </p:nvSpPr>
        <p:spPr>
          <a:xfrm>
            <a:off x="470645" y="2574139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4" name="Oval 3">
            <a:extLst>
              <a:ext uri="{FF2B5EF4-FFF2-40B4-BE49-F238E27FC236}">
                <a16:creationId xmlns:a16="http://schemas.microsoft.com/office/drawing/2014/main" id="{5A05C35B-A945-4DDB-0A90-DCA8BD8C4452}"/>
              </a:ext>
            </a:extLst>
          </p:cNvPr>
          <p:cNvSpPr/>
          <p:nvPr/>
        </p:nvSpPr>
        <p:spPr>
          <a:xfrm>
            <a:off x="470645" y="3386579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2468243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11" grpId="0" animBg="1"/>
      <p:bldP spid="16" grpId="0"/>
      <p:bldP spid="17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89594930-7E54-6167-23F7-BF7BAF451B0C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3. Interface et composition d’une application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C2691365-8E7B-DD6F-4BA9-CF8DEA0B9E54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5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42AD171-DDD8-D39E-A432-20DEC5AE98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6C2E90F-0FDE-66EF-58D5-7D26C3A5A73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BA9B36F8-0D27-DB71-EC87-2B3AEED6F794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8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70246CE-698C-A648-1065-C3A7D8D259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6E7BBEA-108A-A325-7C78-E558B5BC2C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id="{EA527D00-E3EF-CA60-36D1-10B9FC6DB557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305524E-2527-299E-E19F-EA83D4AF8188}"/>
              </a:ext>
            </a:extLst>
          </p:cNvPr>
          <p:cNvSpPr/>
          <p:nvPr/>
        </p:nvSpPr>
        <p:spPr>
          <a:xfrm>
            <a:off x="0" y="6098415"/>
            <a:ext cx="9144000" cy="761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8EEBE8D2-45BE-A6AD-538E-06F393D4F445}"/>
              </a:ext>
            </a:extLst>
          </p:cNvPr>
          <p:cNvSpPr txBox="1"/>
          <p:nvPr/>
        </p:nvSpPr>
        <p:spPr>
          <a:xfrm>
            <a:off x="0" y="103684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UNE EXPÉRIENCE UTILISATEUR ET DES PRINCIPES ERGONOMIQUES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E88107-09C3-5CBC-2CF6-854102F1B196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BE0F27-4D8C-E446-8E4C-914F78D62FCE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E0F9B670-27DD-CB74-BF53-C3C626968C0E}"/>
              </a:ext>
            </a:extLst>
          </p:cNvPr>
          <p:cNvSpPr txBox="1"/>
          <p:nvPr/>
        </p:nvSpPr>
        <p:spPr>
          <a:xfrm>
            <a:off x="8685049" y="6375218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600" b="1" smtClean="0">
                <a:solidFill>
                  <a:schemeClr val="bg1"/>
                </a:solidFill>
              </a:rPr>
              <a:pPr algn="ctr"/>
              <a:t>11</a:t>
            </a:fld>
            <a:endParaRPr lang="id-ID" sz="1600" dirty="0">
              <a:solidFill>
                <a:schemeClr val="bg1"/>
              </a:solidFill>
            </a:endParaRPr>
          </a:p>
        </p:txBody>
      </p:sp>
      <p:grpSp>
        <p:nvGrpSpPr>
          <p:cNvPr id="22" name="Group 9">
            <a:extLst>
              <a:ext uri="{FF2B5EF4-FFF2-40B4-BE49-F238E27FC236}">
                <a16:creationId xmlns:a16="http://schemas.microsoft.com/office/drawing/2014/main" id="{FF8DCD42-E537-983C-6AC2-D40D3BE06AFC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5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9763076-D657-A019-78E8-E7AF7372EA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  <p:sp>
          <p:nvSpPr>
            <p:cNvPr id="26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4D8C76C1-9B70-D395-F2C2-87206231303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grpSp>
        <p:nvGrpSpPr>
          <p:cNvPr id="27" name="Group 12">
            <a:extLst>
              <a:ext uri="{FF2B5EF4-FFF2-40B4-BE49-F238E27FC236}">
                <a16:creationId xmlns:a16="http://schemas.microsoft.com/office/drawing/2014/main" id="{EAF8D9F5-4663-8B36-BF13-262CB27232CC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8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84F1A7D-1D09-DA13-B086-881BDBFDFBC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  <p:sp>
          <p:nvSpPr>
            <p:cNvPr id="29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EB4F324-2EA3-AFEB-87F5-819B848F1A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cxnSp>
        <p:nvCxnSpPr>
          <p:cNvPr id="30" name="Straight Connector 15">
            <a:extLst>
              <a:ext uri="{FF2B5EF4-FFF2-40B4-BE49-F238E27FC236}">
                <a16:creationId xmlns:a16="http://schemas.microsoft.com/office/drawing/2014/main" id="{B40F4F60-D7C7-F03F-EA33-FA71B4F020A1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5">
            <a:extLst>
              <a:ext uri="{FF2B5EF4-FFF2-40B4-BE49-F238E27FC236}">
                <a16:creationId xmlns:a16="http://schemas.microsoft.com/office/drawing/2014/main" id="{1FA19EFF-607B-7BF2-0F63-951C49403A57}"/>
              </a:ext>
            </a:extLst>
          </p:cNvPr>
          <p:cNvSpPr txBox="1"/>
          <p:nvPr/>
        </p:nvSpPr>
        <p:spPr>
          <a:xfrm>
            <a:off x="493018" y="1517420"/>
            <a:ext cx="84808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Sous-entend 3 champs opératoires </a:t>
            </a:r>
            <a:endParaRPr lang="fr-FR" sz="1600" b="1" u="sng" dirty="0">
              <a:solidFill>
                <a:schemeClr val="bg1"/>
              </a:solidFill>
            </a:endParaRPr>
          </a:p>
          <a:p>
            <a:pPr lvl="0"/>
            <a:br>
              <a:rPr lang="fr-FR" sz="1600" b="1" u="sng" dirty="0">
                <a:solidFill>
                  <a:schemeClr val="bg1"/>
                </a:solidFill>
              </a:rPr>
            </a:br>
            <a:r>
              <a:rPr lang="fr-FR" sz="1600" b="1" u="sng" dirty="0">
                <a:solidFill>
                  <a:schemeClr val="accent4"/>
                </a:solidFill>
              </a:rPr>
              <a:t>Parcours et scénarisation des contenus</a:t>
            </a:r>
          </a:p>
          <a:p>
            <a:r>
              <a:rPr lang="fr-FR" sz="1600" dirty="0">
                <a:solidFill>
                  <a:schemeClr val="bg1"/>
                </a:solidFill>
              </a:rPr>
              <a:t>L’organisation d’un parcours utilisateur dans la consommation des contenus du site.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Cf . Arborescence web / wireframe</a:t>
            </a:r>
          </a:p>
          <a:p>
            <a:endParaRPr lang="fr-FR" sz="1600" b="1" u="sng" dirty="0">
              <a:solidFill>
                <a:schemeClr val="bg1"/>
              </a:solidFill>
            </a:endParaRPr>
          </a:p>
          <a:p>
            <a:pPr lvl="0"/>
            <a:r>
              <a:rPr lang="fr-FR" sz="1600" b="1" u="sng" dirty="0">
                <a:solidFill>
                  <a:schemeClr val="accent4"/>
                </a:solidFill>
              </a:rPr>
              <a:t>Un travail de « design » pour faciliter la compréhension des éléments de l’interface</a:t>
            </a:r>
          </a:p>
          <a:p>
            <a:r>
              <a:rPr lang="fr-FR" sz="1600" dirty="0">
                <a:solidFill>
                  <a:schemeClr val="bg1"/>
                </a:solidFill>
              </a:rPr>
              <a:t>Faire comprendre à l’utilisateur les possibilités d’interactions avec l’interface.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Le concept des </a:t>
            </a:r>
            <a:r>
              <a:rPr lang="fr-FR" sz="1600" dirty="0">
                <a:solidFill>
                  <a:schemeClr val="accent4"/>
                </a:solidFill>
              </a:rPr>
              <a:t>affordances</a:t>
            </a:r>
            <a:r>
              <a:rPr lang="fr-FR" sz="1600" dirty="0">
                <a:solidFill>
                  <a:schemeClr val="bg1"/>
                </a:solidFill>
              </a:rPr>
              <a:t> de James Jérome Gibson</a:t>
            </a:r>
          </a:p>
          <a:p>
            <a:endParaRPr lang="fr-FR" sz="1600" dirty="0">
              <a:solidFill>
                <a:schemeClr val="bg1"/>
              </a:solidFill>
            </a:endParaRPr>
          </a:p>
          <a:p>
            <a:pPr lvl="0"/>
            <a:r>
              <a:rPr lang="fr-FR" sz="1600" b="1" u="sng" dirty="0">
                <a:solidFill>
                  <a:schemeClr val="accent4"/>
                </a:solidFill>
              </a:rPr>
              <a:t>Des principes ergonomiques</a:t>
            </a:r>
          </a:p>
          <a:p>
            <a:pPr lvl="0"/>
            <a:r>
              <a:rPr lang="fr-FR" sz="1600" dirty="0">
                <a:solidFill>
                  <a:schemeClr val="bg1"/>
                </a:solidFill>
              </a:rPr>
              <a:t>L’</a:t>
            </a:r>
            <a:r>
              <a:rPr lang="fr-FR" sz="1600" b="1" dirty="0">
                <a:solidFill>
                  <a:schemeClr val="bg1"/>
                </a:solidFill>
              </a:rPr>
              <a:t>ergonomie physique</a:t>
            </a:r>
            <a:r>
              <a:rPr lang="fr-FR" sz="1600" dirty="0">
                <a:solidFill>
                  <a:schemeClr val="bg1"/>
                </a:solidFill>
              </a:rPr>
              <a:t> : contraintes physiques d’utilisation du dispositif (tablette ,  téléphone…)</a:t>
            </a:r>
          </a:p>
          <a:p>
            <a:pPr lvl="0"/>
            <a:r>
              <a:rPr lang="fr-FR" sz="1600" dirty="0">
                <a:solidFill>
                  <a:schemeClr val="bg1"/>
                </a:solidFill>
              </a:rPr>
              <a:t>L’</a:t>
            </a:r>
            <a:r>
              <a:rPr lang="fr-FR" sz="1600" b="1" dirty="0">
                <a:solidFill>
                  <a:schemeClr val="bg1"/>
                </a:solidFill>
              </a:rPr>
              <a:t>ergonomie organisationnelle : </a:t>
            </a:r>
            <a:r>
              <a:rPr lang="fr-FR" sz="1600" dirty="0">
                <a:solidFill>
                  <a:schemeClr val="bg1"/>
                </a:solidFill>
              </a:rPr>
              <a:t>principes d’organisation de l’information, de tri</a:t>
            </a:r>
          </a:p>
          <a:p>
            <a:pPr lvl="0"/>
            <a:r>
              <a:rPr lang="fr-FR" sz="1600" dirty="0">
                <a:solidFill>
                  <a:schemeClr val="bg1"/>
                </a:solidFill>
              </a:rPr>
              <a:t>L’</a:t>
            </a:r>
            <a:r>
              <a:rPr lang="fr-FR" sz="1600" b="1" dirty="0">
                <a:solidFill>
                  <a:schemeClr val="bg1"/>
                </a:solidFill>
              </a:rPr>
              <a:t>ergonomie cognitive</a:t>
            </a:r>
            <a:r>
              <a:rPr lang="fr-FR" sz="1600" dirty="0">
                <a:solidFill>
                  <a:schemeClr val="bg1"/>
                </a:solidFill>
              </a:rPr>
              <a:t>, centrée sur l’homme, étude les processus mentaux (perception, attention, mémoire…) à l’œuvre lors d’interactions entre les utilisateurs et l’UI</a:t>
            </a:r>
          </a:p>
          <a:p>
            <a:br>
              <a:rPr lang="fr-FR" sz="1600" b="1" u="sng" dirty="0">
                <a:solidFill>
                  <a:schemeClr val="bg1"/>
                </a:solidFill>
              </a:rPr>
            </a:br>
            <a:br>
              <a:rPr lang="fr-FR" sz="1600" dirty="0">
                <a:solidFill>
                  <a:schemeClr val="bg1"/>
                </a:solidFill>
              </a:rPr>
            </a:br>
            <a:endParaRPr lang="fr-FR" sz="1600" b="1" u="sng" dirty="0">
              <a:solidFill>
                <a:schemeClr val="bg1"/>
              </a:solidFill>
            </a:endParaRPr>
          </a:p>
        </p:txBody>
      </p:sp>
      <p:sp>
        <p:nvSpPr>
          <p:cNvPr id="32" name="Oval 3">
            <a:extLst>
              <a:ext uri="{FF2B5EF4-FFF2-40B4-BE49-F238E27FC236}">
                <a16:creationId xmlns:a16="http://schemas.microsoft.com/office/drawing/2014/main" id="{CE43ABAE-79E0-3A8C-5A33-844EBD12F31E}"/>
              </a:ext>
            </a:extLst>
          </p:cNvPr>
          <p:cNvSpPr/>
          <p:nvPr/>
        </p:nvSpPr>
        <p:spPr>
          <a:xfrm>
            <a:off x="365126" y="2127751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" name="Oval 3">
            <a:extLst>
              <a:ext uri="{FF2B5EF4-FFF2-40B4-BE49-F238E27FC236}">
                <a16:creationId xmlns:a16="http://schemas.microsoft.com/office/drawing/2014/main" id="{A594DDA6-FF30-4520-492A-BF5FF4BD0393}"/>
              </a:ext>
            </a:extLst>
          </p:cNvPr>
          <p:cNvSpPr/>
          <p:nvPr/>
        </p:nvSpPr>
        <p:spPr>
          <a:xfrm>
            <a:off x="373761" y="3106407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4" name="Oval 3">
            <a:extLst>
              <a:ext uri="{FF2B5EF4-FFF2-40B4-BE49-F238E27FC236}">
                <a16:creationId xmlns:a16="http://schemas.microsoft.com/office/drawing/2014/main" id="{F91AABC1-DF6E-E1EA-56BD-D08271A867DF}"/>
              </a:ext>
            </a:extLst>
          </p:cNvPr>
          <p:cNvSpPr/>
          <p:nvPr/>
        </p:nvSpPr>
        <p:spPr>
          <a:xfrm>
            <a:off x="386205" y="4101588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6800F36-7F36-0F38-06EB-A8B8D6557212}"/>
              </a:ext>
            </a:extLst>
          </p:cNvPr>
          <p:cNvSpPr/>
          <p:nvPr/>
        </p:nvSpPr>
        <p:spPr>
          <a:xfrm>
            <a:off x="0" y="6098415"/>
            <a:ext cx="9144000" cy="761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grpSp>
        <p:nvGrpSpPr>
          <p:cNvPr id="36" name="Group 140">
            <a:extLst>
              <a:ext uri="{FF2B5EF4-FFF2-40B4-BE49-F238E27FC236}">
                <a16:creationId xmlns:a16="http://schemas.microsoft.com/office/drawing/2014/main" id="{9242FED3-D0B4-B3C6-1970-50F25428E5CB}"/>
              </a:ext>
            </a:extLst>
          </p:cNvPr>
          <p:cNvGrpSpPr/>
          <p:nvPr/>
        </p:nvGrpSpPr>
        <p:grpSpPr>
          <a:xfrm rot="18715201">
            <a:off x="280806" y="6210478"/>
            <a:ext cx="553203" cy="592572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id="{EE494F94-C5BA-1676-4473-CB244CB6B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id="{AA4FA0F7-1B79-6C89-750D-ACD9FBD4B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  <p:sp>
        <p:nvSpPr>
          <p:cNvPr id="39" name="TextBox 15">
            <a:extLst>
              <a:ext uri="{FF2B5EF4-FFF2-40B4-BE49-F238E27FC236}">
                <a16:creationId xmlns:a16="http://schemas.microsoft.com/office/drawing/2014/main" id="{07408217-D9AC-ECDC-8F99-64A8D45D7997}"/>
              </a:ext>
            </a:extLst>
          </p:cNvPr>
          <p:cNvSpPr txBox="1"/>
          <p:nvPr/>
        </p:nvSpPr>
        <p:spPr>
          <a:xfrm>
            <a:off x="1027053" y="6151893"/>
            <a:ext cx="7946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NB :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Lorsque la structure d’un site web s’adapte en fonction des différentes résolutions d’écran, on dit que le site est « responsive »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17C4B10-A69B-1A12-FE41-E513D5919F68}"/>
              </a:ext>
            </a:extLst>
          </p:cNvPr>
          <p:cNvSpPr txBox="1"/>
          <p:nvPr/>
        </p:nvSpPr>
        <p:spPr>
          <a:xfrm>
            <a:off x="565416" y="5369989"/>
            <a:ext cx="8329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u="sng" dirty="0">
                <a:solidFill>
                  <a:schemeClr val="accent4"/>
                </a:solidFill>
              </a:rPr>
              <a:t>Lorsque l’on travail sur l’expérience utilisateur, on parle de  : « User </a:t>
            </a:r>
            <a:r>
              <a:rPr lang="fr-FR" sz="1600" b="1" u="sng" dirty="0" err="1">
                <a:solidFill>
                  <a:schemeClr val="accent4"/>
                </a:solidFill>
              </a:rPr>
              <a:t>Experience</a:t>
            </a:r>
            <a:r>
              <a:rPr lang="fr-FR" sz="1600" b="1" u="sng" dirty="0">
                <a:solidFill>
                  <a:schemeClr val="accent4"/>
                </a:solidFill>
              </a:rPr>
              <a:t> » =&gt; Design de l’</a:t>
            </a:r>
            <a:r>
              <a:rPr lang="fr-FR" sz="1600" b="1" u="sng" dirty="0" err="1">
                <a:solidFill>
                  <a:schemeClr val="accent4"/>
                </a:solidFill>
              </a:rPr>
              <a:t>experience</a:t>
            </a:r>
            <a:r>
              <a:rPr lang="fr-FR" sz="1600" b="1" u="sng" dirty="0">
                <a:solidFill>
                  <a:schemeClr val="accent4"/>
                </a:solidFill>
              </a:rPr>
              <a:t> utilisateur</a:t>
            </a:r>
            <a:endParaRPr lang="en-US" sz="16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874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 animBg="1"/>
      <p:bldP spid="31" grpId="0"/>
      <p:bldP spid="32" grpId="0" animBg="1"/>
      <p:bldP spid="33" grpId="0" animBg="1"/>
      <p:bldP spid="34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12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79" name="Group 9">
            <a:extLst>
              <a:ext uri="{FF2B5EF4-FFF2-40B4-BE49-F238E27FC236}">
                <a16:creationId xmlns:a16="http://schemas.microsoft.com/office/drawing/2014/main" id="{A888D7CB-0BDB-0958-A2D7-F8015835779F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80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AFBBFA9-04C8-D1E6-5115-894EEBB090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4948DB8-1AAA-91F0-9B98-35E67C8220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65EA6054-934F-6097-6ACD-5BA5BEE46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30" y="450083"/>
            <a:ext cx="8206579" cy="51050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54C249-B10D-39A2-57B0-2F0C6D7F33C5}"/>
              </a:ext>
            </a:extLst>
          </p:cNvPr>
          <p:cNvSpPr/>
          <p:nvPr/>
        </p:nvSpPr>
        <p:spPr>
          <a:xfrm>
            <a:off x="1699403" y="4758813"/>
            <a:ext cx="612476" cy="569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65CA5F-D21B-5D58-431D-B1956C159146}"/>
              </a:ext>
            </a:extLst>
          </p:cNvPr>
          <p:cNvSpPr/>
          <p:nvPr/>
        </p:nvSpPr>
        <p:spPr>
          <a:xfrm>
            <a:off x="6648276" y="4721137"/>
            <a:ext cx="612476" cy="569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FBA5744-8836-8862-9BA5-F28FFDD010A3}"/>
              </a:ext>
            </a:extLst>
          </p:cNvPr>
          <p:cNvSpPr txBox="1"/>
          <p:nvPr/>
        </p:nvSpPr>
        <p:spPr>
          <a:xfrm>
            <a:off x="809095" y="5555180"/>
            <a:ext cx="2176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highlight>
                  <a:srgbClr val="FF0000"/>
                </a:highlight>
              </a:rPr>
              <a:t> Approche </a:t>
            </a:r>
            <a:r>
              <a:rPr lang="fr-FR" dirty="0" err="1">
                <a:solidFill>
                  <a:schemeClr val="bg1"/>
                </a:solidFill>
                <a:highlight>
                  <a:srgbClr val="FF0000"/>
                </a:highlight>
              </a:rPr>
              <a:t>centreé</a:t>
            </a:r>
            <a:r>
              <a:rPr lang="fr-FR" dirty="0">
                <a:solidFill>
                  <a:schemeClr val="bg1"/>
                </a:solidFill>
                <a:highlight>
                  <a:srgbClr val="FF0000"/>
                </a:highlight>
              </a:rPr>
              <a:t> UI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157BC7F-F75C-B2F9-6946-6C55A658EFD4}"/>
              </a:ext>
            </a:extLst>
          </p:cNvPr>
          <p:cNvSpPr txBox="1"/>
          <p:nvPr/>
        </p:nvSpPr>
        <p:spPr>
          <a:xfrm>
            <a:off x="5466639" y="5520454"/>
            <a:ext cx="2975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highlight>
                  <a:srgbClr val="FF0000"/>
                </a:highlight>
              </a:rPr>
              <a:t> Approche complète : UI / UX</a:t>
            </a:r>
          </a:p>
        </p:txBody>
      </p:sp>
    </p:spTree>
    <p:extLst>
      <p:ext uri="{BB962C8B-B14F-4D97-AF65-F5344CB8AC3E}">
        <p14:creationId xmlns:p14="http://schemas.microsoft.com/office/powerpoint/2010/main" val="75627567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89594930-7E54-6167-23F7-BF7BAF451B0C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3. Interface et composition d’une application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C2691365-8E7B-DD6F-4BA9-CF8DEA0B9E54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5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42AD171-DDD8-D39E-A432-20DEC5AE98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6C2E90F-0FDE-66EF-58D5-7D26C3A5A73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BA9B36F8-0D27-DB71-EC87-2B3AEED6F794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8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70246CE-698C-A648-1065-C3A7D8D259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6E7BBEA-108A-A325-7C78-E558B5BC2C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id="{EA527D00-E3EF-CA60-36D1-10B9FC6DB557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305524E-2527-299E-E19F-EA83D4AF8188}"/>
              </a:ext>
            </a:extLst>
          </p:cNvPr>
          <p:cNvSpPr/>
          <p:nvPr/>
        </p:nvSpPr>
        <p:spPr>
          <a:xfrm>
            <a:off x="0" y="6098415"/>
            <a:ext cx="9144000" cy="761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8EEBE8D2-45BE-A6AD-538E-06F393D4F445}"/>
              </a:ext>
            </a:extLst>
          </p:cNvPr>
          <p:cNvSpPr txBox="1"/>
          <p:nvPr/>
        </p:nvSpPr>
        <p:spPr>
          <a:xfrm>
            <a:off x="0" y="103684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L’UI et l’UX, un conflit d’intérêt « d’entreprises » </a:t>
            </a:r>
            <a:br>
              <a:rPr lang="fr-FR" sz="2400" b="1" dirty="0">
                <a:solidFill>
                  <a:schemeClr val="accent2"/>
                </a:solidFill>
              </a:rPr>
            </a:br>
            <a:r>
              <a:rPr lang="fr-FR" sz="2400" b="1" dirty="0">
                <a:solidFill>
                  <a:schemeClr val="accent2"/>
                </a:solidFill>
              </a:rPr>
              <a:t>(au sens large)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E88107-09C3-5CBC-2CF6-854102F1B196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BE0F27-4D8C-E446-8E4C-914F78D62FCE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E0F9B670-27DD-CB74-BF53-C3C626968C0E}"/>
              </a:ext>
            </a:extLst>
          </p:cNvPr>
          <p:cNvSpPr txBox="1"/>
          <p:nvPr/>
        </p:nvSpPr>
        <p:spPr>
          <a:xfrm>
            <a:off x="8685049" y="6375218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600" b="1" smtClean="0">
                <a:solidFill>
                  <a:schemeClr val="bg1"/>
                </a:solidFill>
              </a:rPr>
              <a:pPr algn="ctr"/>
              <a:t>13</a:t>
            </a:fld>
            <a:endParaRPr lang="id-ID" sz="1600" dirty="0">
              <a:solidFill>
                <a:schemeClr val="bg1"/>
              </a:solidFill>
            </a:endParaRPr>
          </a:p>
        </p:txBody>
      </p:sp>
      <p:grpSp>
        <p:nvGrpSpPr>
          <p:cNvPr id="22" name="Group 9">
            <a:extLst>
              <a:ext uri="{FF2B5EF4-FFF2-40B4-BE49-F238E27FC236}">
                <a16:creationId xmlns:a16="http://schemas.microsoft.com/office/drawing/2014/main" id="{FF8DCD42-E537-983C-6AC2-D40D3BE06AFC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5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9763076-D657-A019-78E8-E7AF7372EA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  <p:sp>
          <p:nvSpPr>
            <p:cNvPr id="26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4D8C76C1-9B70-D395-F2C2-87206231303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grpSp>
        <p:nvGrpSpPr>
          <p:cNvPr id="27" name="Group 12">
            <a:extLst>
              <a:ext uri="{FF2B5EF4-FFF2-40B4-BE49-F238E27FC236}">
                <a16:creationId xmlns:a16="http://schemas.microsoft.com/office/drawing/2014/main" id="{EAF8D9F5-4663-8B36-BF13-262CB27232CC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8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84F1A7D-1D09-DA13-B086-881BDBFDFBC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  <p:sp>
          <p:nvSpPr>
            <p:cNvPr id="29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EB4F324-2EA3-AFEB-87F5-819B848F1A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cxnSp>
        <p:nvCxnSpPr>
          <p:cNvPr id="30" name="Straight Connector 15">
            <a:extLst>
              <a:ext uri="{FF2B5EF4-FFF2-40B4-BE49-F238E27FC236}">
                <a16:creationId xmlns:a16="http://schemas.microsoft.com/office/drawing/2014/main" id="{B40F4F60-D7C7-F03F-EA33-FA71B4F020A1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5">
            <a:extLst>
              <a:ext uri="{FF2B5EF4-FFF2-40B4-BE49-F238E27FC236}">
                <a16:creationId xmlns:a16="http://schemas.microsoft.com/office/drawing/2014/main" id="{1FA19EFF-607B-7BF2-0F63-951C49403A57}"/>
              </a:ext>
            </a:extLst>
          </p:cNvPr>
          <p:cNvSpPr txBox="1"/>
          <p:nvPr/>
        </p:nvSpPr>
        <p:spPr>
          <a:xfrm>
            <a:off x="331553" y="1997969"/>
            <a:ext cx="8480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1. L’entreprise développe un produit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2. Le marketing promotionne ce produit -&gt; « il faut le mettre dans l’app, dans la section produit »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3. Le graphiste conçoit, les wireframes, les maquettes graphiques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4. Le dev code le produit fini</a:t>
            </a:r>
            <a:endParaRPr lang="fr-FR" sz="1600" b="1" u="sng" dirty="0">
              <a:solidFill>
                <a:schemeClr val="bg1"/>
              </a:solidFill>
            </a:endParaRP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A6D65C1F-54D7-A663-5523-58D2D9CFEF64}"/>
              </a:ext>
            </a:extLst>
          </p:cNvPr>
          <p:cNvSpPr txBox="1"/>
          <p:nvPr/>
        </p:nvSpPr>
        <p:spPr>
          <a:xfrm>
            <a:off x="458603" y="3216819"/>
            <a:ext cx="8480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600" b="1" dirty="0">
                <a:solidFill>
                  <a:schemeClr val="accent4"/>
                </a:solidFill>
              </a:rPr>
              <a:t>CERTES : Les exigences du marketing sont remplies, </a:t>
            </a:r>
            <a:br>
              <a:rPr lang="fr-FR" sz="1600" b="1" dirty="0">
                <a:solidFill>
                  <a:schemeClr val="accent4"/>
                </a:solidFill>
              </a:rPr>
            </a:br>
            <a:r>
              <a:rPr lang="fr-FR" sz="1600" b="1" dirty="0">
                <a:solidFill>
                  <a:schemeClr val="accent4"/>
                </a:solidFill>
              </a:rPr>
              <a:t>MAIS les attentes de l’utilisateur ne le sont pas pour autant...</a:t>
            </a:r>
            <a:endParaRPr lang="fr-FR" sz="1600" b="1" u="sng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89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 animBg="1"/>
      <p:bldP spid="31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4451082" y="4291407"/>
            <a:ext cx="0" cy="256659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39">
            <a:extLst>
              <a:ext uri="{FF2B5EF4-FFF2-40B4-BE49-F238E27FC236}">
                <a16:creationId xmlns:a16="http://schemas.microsoft.com/office/drawing/2014/main" id="{8B3D78D8-DA66-AC71-9293-4EE6809AE05F}"/>
              </a:ext>
            </a:extLst>
          </p:cNvPr>
          <p:cNvSpPr txBox="1"/>
          <p:nvPr/>
        </p:nvSpPr>
        <p:spPr>
          <a:xfrm>
            <a:off x="3514795" y="2782669"/>
            <a:ext cx="1872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4. La vue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6F70FB-415A-6399-C3EE-048A0F07605A}"/>
              </a:ext>
            </a:extLst>
          </p:cNvPr>
          <p:cNvSpPr/>
          <p:nvPr/>
        </p:nvSpPr>
        <p:spPr>
          <a:xfrm>
            <a:off x="1474606" y="3429000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L’approche sensorielle dominante</a:t>
            </a:r>
            <a:endParaRPr lang="id-ID" sz="1500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cxnSp>
        <p:nvCxnSpPr>
          <p:cNvPr id="4" name="Straight Connector 41">
            <a:extLst>
              <a:ext uri="{FF2B5EF4-FFF2-40B4-BE49-F238E27FC236}">
                <a16:creationId xmlns:a16="http://schemas.microsoft.com/office/drawing/2014/main" id="{CE19AE2B-ED5A-4BE3-9F56-FD2359E6030E}"/>
              </a:ext>
            </a:extLst>
          </p:cNvPr>
          <p:cNvCxnSpPr/>
          <p:nvPr/>
        </p:nvCxnSpPr>
        <p:spPr>
          <a:xfrm>
            <a:off x="4171941" y="3917538"/>
            <a:ext cx="558263" cy="0"/>
          </a:xfrm>
          <a:prstGeom prst="line">
            <a:avLst/>
          </a:prstGeom>
          <a:ln w="158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9">
            <a:extLst>
              <a:ext uri="{FF2B5EF4-FFF2-40B4-BE49-F238E27FC236}">
                <a16:creationId xmlns:a16="http://schemas.microsoft.com/office/drawing/2014/main" id="{44D1B711-3FF4-F784-BFF1-285B3FF08305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6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E0E205D-B800-57D7-34DD-BC476613BA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2C77FFE-510D-F04D-A144-CD78066A93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608E7DE4-7BC4-578B-AC9B-99DFCED670EF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9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6654D81-B423-128B-CD06-F506BF73F7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30AFC4F-B406-32B7-F123-76E62016E6A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1" name="Straight Connector 15">
            <a:extLst>
              <a:ext uri="{FF2B5EF4-FFF2-40B4-BE49-F238E27FC236}">
                <a16:creationId xmlns:a16="http://schemas.microsoft.com/office/drawing/2014/main" id="{18B35DE7-F393-075B-0DA4-B5C239D4A57E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38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4. La vue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E992CB1-0478-4E77-CFD1-5CF65DDCF86F}"/>
              </a:ext>
            </a:extLst>
          </p:cNvPr>
          <p:cNvSpPr txBox="1"/>
          <p:nvPr/>
        </p:nvSpPr>
        <p:spPr>
          <a:xfrm>
            <a:off x="0" y="93821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1. LES THÉORIES DE LA GESTALT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619434" y="1581061"/>
            <a:ext cx="81890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approche par « </a:t>
            </a:r>
            <a:r>
              <a:rPr lang="fr-FR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psychologie des formes 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endParaRPr lang="fr-F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allemand :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gestalten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 concevoir, agencer »</a:t>
            </a:r>
            <a:endParaRPr lang="id-ID" dirty="0">
              <a:solidFill>
                <a:schemeClr val="bg1"/>
              </a:solidFill>
            </a:endParaRPr>
          </a:p>
          <a:p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s’agit de psychologie cognitive : </a:t>
            </a:r>
            <a:r>
              <a:rPr lang="fr-FR" sz="1800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lois de Gestalt 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tentent d’expliquer comment notre cerveau perçoit le monde dans lequel nous vivons. </a:t>
            </a:r>
            <a:b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Le cerveau cherche à </a:t>
            </a:r>
            <a:r>
              <a:rPr lang="fr-FR" sz="1800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simplifier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fonctionnement et à </a:t>
            </a:r>
            <a:r>
              <a:rPr lang="fr-FR" sz="1800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ordonner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 contenus</a:t>
            </a:r>
            <a:b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Le cerveau </a:t>
            </a:r>
            <a:r>
              <a:rPr lang="fr-FR" sz="1800" b="1" dirty="0">
                <a:solidFill>
                  <a:srgbClr val="F39C1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perçoit un ensemble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interprète un « tout »</a:t>
            </a:r>
            <a:b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Le cerveau </a:t>
            </a:r>
            <a:r>
              <a:rPr lang="fr-FR" sz="1800" b="1" dirty="0">
                <a:solidFill>
                  <a:srgbClr val="F39C1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cherche une organisation 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qu’il va lui-même créer si il ne la trouve pas</a:t>
            </a:r>
          </a:p>
          <a:p>
            <a:endParaRPr lang="fr-F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Née début XX</a:t>
            </a:r>
            <a:r>
              <a:rPr lang="fr-FR" sz="18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ème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siècle avec des psychologies tel que </a:t>
            </a:r>
            <a:r>
              <a:rPr lang="fr-FR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Fritz Perls 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 </a:t>
            </a:r>
            <a:r>
              <a:rPr lang="fr-FR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 Wertheimer</a:t>
            </a:r>
          </a:p>
          <a:p>
            <a:endParaRPr lang="fr-FR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910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9B3E59BE-F827-E880-C808-B80A0E13B37D}"/>
              </a:ext>
            </a:extLst>
          </p:cNvPr>
          <p:cNvSpPr/>
          <p:nvPr/>
        </p:nvSpPr>
        <p:spPr>
          <a:xfrm>
            <a:off x="504293" y="3075370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4F632236-75C7-5AC3-CD55-0413D7EB248B}"/>
              </a:ext>
            </a:extLst>
          </p:cNvPr>
          <p:cNvSpPr txBox="1"/>
          <p:nvPr/>
        </p:nvSpPr>
        <p:spPr>
          <a:xfrm>
            <a:off x="636639" y="2925063"/>
            <a:ext cx="8252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son processus de compréhension, l’utilisateur va décrypter les composants les uns après les autres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502A7E3E-2EE5-DDD0-6945-74FE7D8B41D2}"/>
              </a:ext>
            </a:extLst>
          </p:cNvPr>
          <p:cNvSpPr txBox="1"/>
          <p:nvPr/>
        </p:nvSpPr>
        <p:spPr>
          <a:xfrm>
            <a:off x="735879" y="2120613"/>
            <a:ext cx="809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« Privilégier les formes simples et équilibrées</a:t>
            </a:r>
            <a:r>
              <a:rPr lang="fr-FR" dirty="0">
                <a:solidFill>
                  <a:schemeClr val="accent4"/>
                </a:solidFill>
              </a:rPr>
              <a:t>, </a:t>
            </a:r>
            <a:br>
              <a:rPr lang="fr-FR" dirty="0">
                <a:solidFill>
                  <a:schemeClr val="accent4"/>
                </a:solidFill>
              </a:rPr>
            </a:br>
            <a:r>
              <a:rPr lang="fr-FR" dirty="0">
                <a:solidFill>
                  <a:schemeClr val="accent4"/>
                </a:solidFill>
              </a:rPr>
              <a:t>qui demandent au cerveau le moins d’efforts de déchiffrage »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E992CB1-0478-4E77-CFD1-5CF65DDCF86F}"/>
              </a:ext>
            </a:extLst>
          </p:cNvPr>
          <p:cNvSpPr txBox="1"/>
          <p:nvPr/>
        </p:nvSpPr>
        <p:spPr>
          <a:xfrm>
            <a:off x="0" y="93821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1.1 LA LOI DE LA FORME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619434" y="1581061"/>
            <a:ext cx="818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 cerveau n’est pas capable de comprendre 2 formes simultanées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857860A-4F01-D281-2AB5-B4A9810849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4. La vue – Les lois de la Gestalt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4EE6FDB-1BAD-5535-5981-A5C52C7B1AED}"/>
              </a:ext>
            </a:extLst>
          </p:cNvPr>
          <p:cNvSpPr/>
          <p:nvPr/>
        </p:nvSpPr>
        <p:spPr>
          <a:xfrm>
            <a:off x="487088" y="4050040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344372CD-7811-7A3B-750B-251D51AA7CD3}"/>
              </a:ext>
            </a:extLst>
          </p:cNvPr>
          <p:cNvSpPr txBox="1"/>
          <p:nvPr/>
        </p:nvSpPr>
        <p:spPr>
          <a:xfrm>
            <a:off x="619434" y="3899733"/>
            <a:ext cx="8252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bouton rond « </a:t>
            </a:r>
            <a:r>
              <a:rPr lang="fr-FR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pilled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», n’a pas la même signification qu’un bouton carré. Un emploi mixé de ces 2 formes sans justification va accentuer le coût cognitif</a:t>
            </a:r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3941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/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0" y="6090334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???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3B0515-FA4A-BB09-61BB-CC75BE211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8081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1" y="5955162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vieille dame ou une dame âgée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b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 cerveau n’est pas capable de percevoir les 2 formes </a:t>
            </a:r>
            <a:r>
              <a:rPr lang="fr-FR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simultanéments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3B0515-FA4A-BB09-61BB-CC75BE211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0892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0" y="6090334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???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05EE92-B6E3-AD18-0BA8-648A6AFD2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883" y="398334"/>
            <a:ext cx="4244231" cy="55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25637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4451082" y="4291407"/>
            <a:ext cx="0" cy="256659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39">
            <a:extLst>
              <a:ext uri="{FF2B5EF4-FFF2-40B4-BE49-F238E27FC236}">
                <a16:creationId xmlns:a16="http://schemas.microsoft.com/office/drawing/2014/main" id="{8B3D78D8-DA66-AC71-9293-4EE6809AE05F}"/>
              </a:ext>
            </a:extLst>
          </p:cNvPr>
          <p:cNvSpPr txBox="1"/>
          <p:nvPr/>
        </p:nvSpPr>
        <p:spPr>
          <a:xfrm>
            <a:off x="1564367" y="2228671"/>
            <a:ext cx="57735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1. Le mobile, une expérience </a:t>
            </a:r>
          </a:p>
          <a:p>
            <a:pPr algn="ctr"/>
            <a:r>
              <a:rPr lang="fr-FR" sz="3600" b="1" dirty="0">
                <a:solidFill>
                  <a:schemeClr val="bg1"/>
                </a:solidFill>
              </a:rPr>
              <a:t>sensorielle enrichie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6F70FB-415A-6399-C3EE-048A0F07605A}"/>
              </a:ext>
            </a:extLst>
          </p:cNvPr>
          <p:cNvSpPr/>
          <p:nvPr/>
        </p:nvSpPr>
        <p:spPr>
          <a:xfrm>
            <a:off x="1474606" y="3429000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Le 6</a:t>
            </a:r>
            <a:r>
              <a:rPr lang="fr-FR" sz="1500" baseline="30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ème</a:t>
            </a:r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, le 7</a:t>
            </a:r>
            <a:r>
              <a:rPr lang="fr-FR" sz="1500" baseline="30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ème</a:t>
            </a:r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 et le 8</a:t>
            </a:r>
            <a:r>
              <a:rPr lang="fr-FR" sz="1500" baseline="30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ème</a:t>
            </a:r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 sens…</a:t>
            </a:r>
            <a:endParaRPr lang="id-ID" sz="1500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cxnSp>
        <p:nvCxnSpPr>
          <p:cNvPr id="4" name="Straight Connector 41">
            <a:extLst>
              <a:ext uri="{FF2B5EF4-FFF2-40B4-BE49-F238E27FC236}">
                <a16:creationId xmlns:a16="http://schemas.microsoft.com/office/drawing/2014/main" id="{CE19AE2B-ED5A-4BE3-9F56-FD2359E6030E}"/>
              </a:ext>
            </a:extLst>
          </p:cNvPr>
          <p:cNvCxnSpPr/>
          <p:nvPr/>
        </p:nvCxnSpPr>
        <p:spPr>
          <a:xfrm>
            <a:off x="4171941" y="3917538"/>
            <a:ext cx="558263" cy="0"/>
          </a:xfrm>
          <a:prstGeom prst="line">
            <a:avLst/>
          </a:prstGeom>
          <a:ln w="158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9">
            <a:extLst>
              <a:ext uri="{FF2B5EF4-FFF2-40B4-BE49-F238E27FC236}">
                <a16:creationId xmlns:a16="http://schemas.microsoft.com/office/drawing/2014/main" id="{44D1B711-3FF4-F784-BFF1-285B3FF08305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6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E0E205D-B800-57D7-34DD-BC476613BA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2C77FFE-510D-F04D-A144-CD78066A93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608E7DE4-7BC4-578B-AC9B-99DFCED670EF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9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6654D81-B423-128B-CD06-F506BF73F7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30AFC4F-B406-32B7-F123-76E62016E6A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1" name="Straight Connector 15">
            <a:extLst>
              <a:ext uri="{FF2B5EF4-FFF2-40B4-BE49-F238E27FC236}">
                <a16:creationId xmlns:a16="http://schemas.microsoft.com/office/drawing/2014/main" id="{18B35DE7-F393-075B-0DA4-B5C239D4A57E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01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0" y="6090334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sablier ou 2 visages ?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05EE92-B6E3-AD18-0BA8-648A6AFD2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883" y="398334"/>
            <a:ext cx="4244231" cy="55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86821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0ADED4D-16DC-99B0-C712-2DCAC9F52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75" y="1042987"/>
            <a:ext cx="6191250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09166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762167C-F153-317A-827F-575212DC2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10" y="1513144"/>
            <a:ext cx="8689180" cy="40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31624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9B3E59BE-F827-E880-C808-B80A0E13B37D}"/>
              </a:ext>
            </a:extLst>
          </p:cNvPr>
          <p:cNvSpPr/>
          <p:nvPr/>
        </p:nvSpPr>
        <p:spPr>
          <a:xfrm>
            <a:off x="504293" y="3075370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4F632236-75C7-5AC3-CD55-0413D7EB248B}"/>
              </a:ext>
            </a:extLst>
          </p:cNvPr>
          <p:cNvSpPr txBox="1"/>
          <p:nvPr/>
        </p:nvSpPr>
        <p:spPr>
          <a:xfrm>
            <a:off x="636639" y="2925063"/>
            <a:ext cx="8252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l’utilisateur, les éléments qui sont placés à proximité les uns des autres sont perçus comme une seule et même unité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502A7E3E-2EE5-DDD0-6945-74FE7D8B41D2}"/>
              </a:ext>
            </a:extLst>
          </p:cNvPr>
          <p:cNvSpPr txBox="1"/>
          <p:nvPr/>
        </p:nvSpPr>
        <p:spPr>
          <a:xfrm>
            <a:off x="424873" y="2120613"/>
            <a:ext cx="8404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« réduire l’espace entre des éléments censés appartenir au même ensemble</a:t>
            </a:r>
            <a:r>
              <a:rPr lang="fr-FR" dirty="0">
                <a:solidFill>
                  <a:schemeClr val="accent4"/>
                </a:solidFill>
              </a:rPr>
              <a:t>, </a:t>
            </a:r>
            <a:br>
              <a:rPr lang="fr-FR" dirty="0">
                <a:solidFill>
                  <a:schemeClr val="accent4"/>
                </a:solidFill>
              </a:rPr>
            </a:br>
            <a:r>
              <a:rPr lang="fr-FR" b="1" dirty="0">
                <a:solidFill>
                  <a:schemeClr val="accent4"/>
                </a:solidFill>
              </a:rPr>
              <a:t>augmenter la distance </a:t>
            </a:r>
            <a:r>
              <a:rPr lang="fr-FR" dirty="0">
                <a:solidFill>
                  <a:schemeClr val="accent4"/>
                </a:solidFill>
              </a:rPr>
              <a:t>entre les ensembles pour que l’utilisateur puisse les dissocier »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E992CB1-0478-4E77-CFD1-5CF65DDCF86F}"/>
              </a:ext>
            </a:extLst>
          </p:cNvPr>
          <p:cNvSpPr txBox="1"/>
          <p:nvPr/>
        </p:nvSpPr>
        <p:spPr>
          <a:xfrm>
            <a:off x="0" y="93821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1.2 LA LOI DE PROXIMITÉ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619434" y="1581061"/>
            <a:ext cx="818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Kurt Koffka : « Le tout est différent de la somme des parties ».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857860A-4F01-D281-2AB5-B4A9810849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</a:rPr>
              <a:t>4. La vue – Les lois de la Gestalt</a:t>
            </a:r>
            <a:endParaRPr lang="en-US" u="sng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938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0" y="5619280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groupes distincts = 3 catégories d’informations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9B137D-ED4E-DDE9-CFA9-550D7013F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600" y="1838103"/>
            <a:ext cx="7344800" cy="3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183532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0" y="5619280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Mêmes contenus mais présentations distinctes, n’ont pas le même cout cognitif</a:t>
            </a:r>
            <a:b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ne communiquent pas la même chose…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848AE5-0556-4478-864B-416712BC7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55" y="1951454"/>
            <a:ext cx="8257309" cy="281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74516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9B3E59BE-F827-E880-C808-B80A0E13B37D}"/>
              </a:ext>
            </a:extLst>
          </p:cNvPr>
          <p:cNvSpPr/>
          <p:nvPr/>
        </p:nvSpPr>
        <p:spPr>
          <a:xfrm>
            <a:off x="504293" y="3075370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4F632236-75C7-5AC3-CD55-0413D7EB248B}"/>
              </a:ext>
            </a:extLst>
          </p:cNvPr>
          <p:cNvSpPr txBox="1"/>
          <p:nvPr/>
        </p:nvSpPr>
        <p:spPr>
          <a:xfrm>
            <a:off x="636639" y="2925063"/>
            <a:ext cx="8252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utilisateur confronté à des éléments ordonnés (par exemple des listes), les associera instinctivement comme faisant partie d’un tout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502A7E3E-2EE5-DDD0-6945-74FE7D8B41D2}"/>
              </a:ext>
            </a:extLst>
          </p:cNvPr>
          <p:cNvSpPr txBox="1"/>
          <p:nvPr/>
        </p:nvSpPr>
        <p:spPr>
          <a:xfrm>
            <a:off x="504293" y="2120613"/>
            <a:ext cx="809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Encourager la consommation des contenus en créant une continuité et des chemins de consommation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E992CB1-0478-4E77-CFD1-5CF65DDCF86F}"/>
              </a:ext>
            </a:extLst>
          </p:cNvPr>
          <p:cNvSpPr txBox="1"/>
          <p:nvPr/>
        </p:nvSpPr>
        <p:spPr>
          <a:xfrm>
            <a:off x="0" y="93821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1.3 LA LOI DE LA CONTINUITÉ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477499" y="1581061"/>
            <a:ext cx="818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L’utilisateur suit un chemin logique d’éléments pour consommer ses contenus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857860A-4F01-D281-2AB5-B4A9810849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</a:rPr>
              <a:t>4. La vue – Les lois de la Gestalt</a:t>
            </a:r>
            <a:endParaRPr lang="en-US" u="sng" dirty="0">
              <a:solidFill>
                <a:schemeClr val="accent2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5DDA19-C1AE-D322-ED4D-A65C9DEA6F03}"/>
              </a:ext>
            </a:extLst>
          </p:cNvPr>
          <p:cNvSpPr txBox="1"/>
          <p:nvPr/>
        </p:nvSpPr>
        <p:spPr>
          <a:xfrm>
            <a:off x="636639" y="3741614"/>
            <a:ext cx="78792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ATTENTION : </a:t>
            </a:r>
            <a:r>
              <a:rPr lang="fr-F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Cette continuité engendre bien souvent un phénomène de lassitude. Il convient dont de relancer l’utilisateur en faisant varier les présentations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BD07A805-72FF-0C06-6415-50AD730D4117}"/>
              </a:ext>
            </a:extLst>
          </p:cNvPr>
          <p:cNvSpPr/>
          <p:nvPr/>
        </p:nvSpPr>
        <p:spPr>
          <a:xfrm>
            <a:off x="522765" y="3874315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2776325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/>
      <p:bldP spid="3" grpId="0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0" y="5619280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???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ADFCCD4-43B3-C36C-9A2C-20D1AA777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44700"/>
            <a:ext cx="76200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66479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0" y="5619280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loi de continuité largement utilisée dans la composition de tableaux et de photographies</a:t>
            </a:r>
          </a:p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Trouve également son pendant infographique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ADFCCD4-43B3-C36C-9A2C-20D1AA777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44700"/>
            <a:ext cx="76200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210171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4165600" y="3244334"/>
            <a:ext cx="4692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ensemble sur le coté gauche</a:t>
            </a:r>
          </a:p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Plusieurs entités discontinues sur la partie droite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3448A7-F838-6929-E082-E40FF44F9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0" y="369332"/>
            <a:ext cx="2970646" cy="59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6339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0" y="86992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LE MOBILE : UNE EXPÉRIENCE SENSORIELLE ENRICHIE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6545BE40-4CB7-FDC8-4C4A-EAA8D1966020}"/>
              </a:ext>
            </a:extLst>
          </p:cNvPr>
          <p:cNvSpPr txBox="1"/>
          <p:nvPr/>
        </p:nvSpPr>
        <p:spPr>
          <a:xfrm>
            <a:off x="639317" y="1559898"/>
            <a:ext cx="78653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2 types d’expériences utilisateurs : </a:t>
            </a:r>
            <a:r>
              <a:rPr lang="fr-FR" sz="1600" b="1" dirty="0">
                <a:solidFill>
                  <a:schemeClr val="accent4"/>
                </a:solidFill>
              </a:rPr>
              <a:t>Mobile (itinérance) / Desktop (fixe). </a:t>
            </a:r>
            <a:br>
              <a:rPr lang="fr-FR" sz="1600" b="1" dirty="0">
                <a:solidFill>
                  <a:schemeClr val="accent4"/>
                </a:solidFill>
              </a:rPr>
            </a:br>
            <a:r>
              <a:rPr lang="fr-FR" sz="1200" dirty="0">
                <a:solidFill>
                  <a:schemeClr val="bg1"/>
                </a:solidFill>
              </a:rPr>
              <a:t>Cf. stats </a:t>
            </a:r>
            <a:r>
              <a:rPr lang="fr-FR" sz="1200" dirty="0" err="1">
                <a:solidFill>
                  <a:schemeClr val="bg1"/>
                </a:solidFill>
              </a:rPr>
              <a:t>baro</a:t>
            </a:r>
            <a:r>
              <a:rPr lang="fr-FR" sz="1200" dirty="0">
                <a:solidFill>
                  <a:schemeClr val="bg1"/>
                </a:solidFill>
              </a:rPr>
              <a:t> numérique</a:t>
            </a:r>
          </a:p>
          <a:p>
            <a:endParaRPr lang="fr-FR" sz="1600" b="1" dirty="0">
              <a:solidFill>
                <a:schemeClr val="accent4"/>
              </a:solidFill>
            </a:endParaRPr>
          </a:p>
          <a:p>
            <a:r>
              <a:rPr lang="fr-FR" sz="1600" b="1" dirty="0">
                <a:solidFill>
                  <a:schemeClr val="accent4"/>
                </a:solidFill>
              </a:rPr>
              <a:t>L’adhésion de l’utilisateur s’effectue par la sensorialité du dispositif : </a:t>
            </a:r>
            <a:endParaRPr lang="en-US" sz="1600" dirty="0">
              <a:solidFill>
                <a:schemeClr val="accent4"/>
              </a:solidFill>
            </a:endParaRPr>
          </a:p>
          <a:p>
            <a:r>
              <a:rPr lang="fr-FR" sz="1600" dirty="0">
                <a:solidFill>
                  <a:schemeClr val="bg1"/>
                </a:solidFill>
              </a:rPr>
              <a:t>Notre « être » est composé de 5 sens. Notre expérience utilisateur digitale peut en utiliser 3 supplémentaires : </a:t>
            </a:r>
            <a:r>
              <a:rPr lang="fr-FR" sz="1600" dirty="0">
                <a:solidFill>
                  <a:schemeClr val="accent4"/>
                </a:solidFill>
              </a:rPr>
              <a:t>la vue</a:t>
            </a:r>
            <a:r>
              <a:rPr lang="fr-FR" sz="1600" dirty="0">
                <a:solidFill>
                  <a:schemeClr val="bg1"/>
                </a:solidFill>
              </a:rPr>
              <a:t>, </a:t>
            </a:r>
            <a:r>
              <a:rPr lang="fr-FR" sz="1600" dirty="0">
                <a:solidFill>
                  <a:schemeClr val="accent4"/>
                </a:solidFill>
              </a:rPr>
              <a:t>le toucher</a:t>
            </a:r>
            <a:r>
              <a:rPr lang="fr-FR" sz="1600" dirty="0">
                <a:solidFill>
                  <a:schemeClr val="bg1"/>
                </a:solidFill>
              </a:rPr>
              <a:t>, </a:t>
            </a:r>
            <a:r>
              <a:rPr lang="fr-FR" sz="1600" dirty="0">
                <a:solidFill>
                  <a:schemeClr val="accent4"/>
                </a:solidFill>
              </a:rPr>
              <a:t>l’ouïe. </a:t>
            </a:r>
            <a:br>
              <a:rPr lang="fr-FR" sz="1600" dirty="0">
                <a:solidFill>
                  <a:schemeClr val="accent4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Mais notre corps perçoit 3 composantes supplémentaires : </a:t>
            </a:r>
          </a:p>
          <a:p>
            <a:r>
              <a:rPr lang="fr-FR" sz="1600" dirty="0">
                <a:solidFill>
                  <a:schemeClr val="accent4"/>
                </a:solidFill>
              </a:rPr>
              <a:t>L’équilibre</a:t>
            </a:r>
            <a:r>
              <a:rPr lang="fr-FR" sz="1600" dirty="0">
                <a:solidFill>
                  <a:schemeClr val="bg1"/>
                </a:solidFill>
              </a:rPr>
              <a:t>, la </a:t>
            </a:r>
            <a:r>
              <a:rPr lang="fr-FR" sz="1600" dirty="0">
                <a:solidFill>
                  <a:schemeClr val="accent4"/>
                </a:solidFill>
              </a:rPr>
              <a:t>proprioception</a:t>
            </a:r>
            <a:r>
              <a:rPr lang="fr-FR" sz="1600" dirty="0">
                <a:solidFill>
                  <a:schemeClr val="bg1"/>
                </a:solidFill>
              </a:rPr>
              <a:t> et le</a:t>
            </a:r>
            <a:r>
              <a:rPr lang="fr-FR" sz="1600" dirty="0">
                <a:solidFill>
                  <a:schemeClr val="accent4"/>
                </a:solidFill>
              </a:rPr>
              <a:t> temps qui passe</a:t>
            </a:r>
            <a:r>
              <a:rPr lang="fr-FR" sz="1600" dirty="0">
                <a:solidFill>
                  <a:schemeClr val="bg1"/>
                </a:solidFill>
              </a:rPr>
              <a:t> que nous pouvons également mettre en pratique dans une UX digitale.</a:t>
            </a:r>
          </a:p>
          <a:p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b="1" dirty="0">
                <a:solidFill>
                  <a:schemeClr val="accent4"/>
                </a:solidFill>
              </a:rPr>
              <a:t>Les interactions avec les outils (tactiles) sont directes (sans intermédiaires) et immédiats</a:t>
            </a:r>
          </a:p>
          <a:p>
            <a:r>
              <a:rPr lang="fr-FR" sz="1600" dirty="0">
                <a:solidFill>
                  <a:schemeClr val="bg1"/>
                </a:solidFill>
              </a:rPr>
              <a:t>La disparition de la souris et du clavier et l’intégration du tactile enrichissent considérablement l’UX mobile VS l’UX desktop (clavier + souris)</a:t>
            </a:r>
            <a:endParaRPr lang="en-US" sz="1600" dirty="0">
              <a:solidFill>
                <a:schemeClr val="accent4"/>
              </a:solidFill>
            </a:endParaRPr>
          </a:p>
          <a:p>
            <a:endParaRPr lang="fr-FR" sz="1600" dirty="0">
              <a:solidFill>
                <a:schemeClr val="bg1"/>
              </a:solidFill>
            </a:endParaRPr>
          </a:p>
          <a:p>
            <a:r>
              <a:rPr lang="fr-FR" sz="1600" b="1" dirty="0">
                <a:solidFill>
                  <a:schemeClr val="accent4"/>
                </a:solidFill>
              </a:rPr>
              <a:t>Un rapport intime et émotionnel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Notre quotidien et nos émotions sont intimement mêlés à la pratique des outils digitaux mobiles. Il est aujourd’hui difficilement concevable de s’en séparer.</a:t>
            </a:r>
            <a:br>
              <a:rPr lang="fr-FR" sz="1600" dirty="0"/>
            </a:b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3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43" name="Group 9"/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44" name="Freeform 10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11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46" name="Group 12"/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53" name="Freeform 13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14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55" name="Straight Connector 15"/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3">
            <a:extLst>
              <a:ext uri="{FF2B5EF4-FFF2-40B4-BE49-F238E27FC236}">
                <a16:creationId xmlns:a16="http://schemas.microsoft.com/office/drawing/2014/main" id="{1DBB017D-8C62-8E7C-5769-3A5ABABA9F1B}"/>
              </a:ext>
            </a:extLst>
          </p:cNvPr>
          <p:cNvSpPr/>
          <p:nvPr/>
        </p:nvSpPr>
        <p:spPr>
          <a:xfrm>
            <a:off x="514986" y="2373489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DC8A0089-8ADF-ABCD-8CCB-86FEE5B88195}"/>
              </a:ext>
            </a:extLst>
          </p:cNvPr>
          <p:cNvSpPr/>
          <p:nvPr/>
        </p:nvSpPr>
        <p:spPr>
          <a:xfrm>
            <a:off x="568838" y="5069496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" name="Oval 3">
            <a:extLst>
              <a:ext uri="{FF2B5EF4-FFF2-40B4-BE49-F238E27FC236}">
                <a16:creationId xmlns:a16="http://schemas.microsoft.com/office/drawing/2014/main" id="{3ABA1F78-E9A4-35B2-6DB6-1360AC41B071}"/>
              </a:ext>
            </a:extLst>
          </p:cNvPr>
          <p:cNvSpPr/>
          <p:nvPr/>
        </p:nvSpPr>
        <p:spPr>
          <a:xfrm>
            <a:off x="540446" y="4075999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47868B35-B569-B59A-B934-DF87F9C71DF3}"/>
              </a:ext>
            </a:extLst>
          </p:cNvPr>
          <p:cNvSpPr/>
          <p:nvPr/>
        </p:nvSpPr>
        <p:spPr>
          <a:xfrm>
            <a:off x="499324" y="1694595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121F77-A9E8-57C1-9D39-525132D2E650}"/>
              </a:ext>
            </a:extLst>
          </p:cNvPr>
          <p:cNvSpPr txBox="1"/>
          <p:nvPr/>
        </p:nvSpPr>
        <p:spPr>
          <a:xfrm>
            <a:off x="99216" y="75383"/>
            <a:ext cx="4571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u="sng" dirty="0">
                <a:solidFill>
                  <a:schemeClr val="accent2"/>
                </a:solidFill>
                <a:latin typeface="+mj-lt"/>
              </a:rPr>
              <a:t>Le mobile, une expérience sensorielle</a:t>
            </a:r>
            <a:br>
              <a:rPr lang="fr-FR" u="sng" dirty="0">
                <a:solidFill>
                  <a:schemeClr val="accent2"/>
                </a:solidFill>
                <a:latin typeface="+mj-lt"/>
              </a:rPr>
            </a:br>
            <a:r>
              <a:rPr lang="fr-FR" u="sng" dirty="0">
                <a:solidFill>
                  <a:schemeClr val="accent2"/>
                </a:solidFill>
                <a:latin typeface="+mj-lt"/>
              </a:rPr>
              <a:t>enrichie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A96ACF-B328-C318-6AF9-CD120A1276B3}"/>
              </a:ext>
            </a:extLst>
          </p:cNvPr>
          <p:cNvSpPr/>
          <p:nvPr/>
        </p:nvSpPr>
        <p:spPr>
          <a:xfrm>
            <a:off x="0" y="6066296"/>
            <a:ext cx="9144000" cy="793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grpSp>
        <p:nvGrpSpPr>
          <p:cNvPr id="6" name="Group 140">
            <a:extLst>
              <a:ext uri="{FF2B5EF4-FFF2-40B4-BE49-F238E27FC236}">
                <a16:creationId xmlns:a16="http://schemas.microsoft.com/office/drawing/2014/main" id="{BE983493-BE5F-4BE8-1049-26770094AF2D}"/>
              </a:ext>
            </a:extLst>
          </p:cNvPr>
          <p:cNvGrpSpPr/>
          <p:nvPr/>
        </p:nvGrpSpPr>
        <p:grpSpPr>
          <a:xfrm rot="18715201">
            <a:off x="601423" y="6132108"/>
            <a:ext cx="420826" cy="450774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26DF4572-361B-5A85-167E-135FC67C6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62534727-AD03-CFD4-41E3-2601F73C9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  <p:sp>
        <p:nvSpPr>
          <p:cNvPr id="9" name="TextBox 15">
            <a:extLst>
              <a:ext uri="{FF2B5EF4-FFF2-40B4-BE49-F238E27FC236}">
                <a16:creationId xmlns:a16="http://schemas.microsoft.com/office/drawing/2014/main" id="{DBFE8DD4-2398-1CE4-4856-3489AFF08D66}"/>
              </a:ext>
            </a:extLst>
          </p:cNvPr>
          <p:cNvSpPr txBox="1"/>
          <p:nvPr/>
        </p:nvSpPr>
        <p:spPr>
          <a:xfrm>
            <a:off x="1027053" y="6147098"/>
            <a:ext cx="7095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NB :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dirty="0">
                <a:solidFill>
                  <a:schemeClr val="tx2"/>
                </a:solidFill>
              </a:rPr>
              <a:t>UI : User Interface / Interface utilisateur</a:t>
            </a:r>
            <a:br>
              <a:rPr lang="fr-FR" dirty="0">
                <a:solidFill>
                  <a:schemeClr val="tx2"/>
                </a:solidFill>
              </a:rPr>
            </a:br>
            <a:r>
              <a:rPr lang="fr-FR" dirty="0">
                <a:solidFill>
                  <a:schemeClr val="tx2"/>
                </a:solidFill>
              </a:rPr>
              <a:t>UX : User </a:t>
            </a:r>
            <a:r>
              <a:rPr lang="fr-FR" dirty="0" err="1">
                <a:solidFill>
                  <a:schemeClr val="tx2"/>
                </a:solidFill>
              </a:rPr>
              <a:t>Experience</a:t>
            </a:r>
            <a:r>
              <a:rPr lang="fr-FR" dirty="0">
                <a:solidFill>
                  <a:schemeClr val="tx2"/>
                </a:solidFill>
              </a:rPr>
              <a:t> / Expérience utilisateur</a:t>
            </a:r>
          </a:p>
        </p:txBody>
      </p:sp>
    </p:spTree>
    <p:extLst>
      <p:ext uri="{BB962C8B-B14F-4D97-AF65-F5344CB8AC3E}">
        <p14:creationId xmlns:p14="http://schemas.microsoft.com/office/powerpoint/2010/main" val="2157313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16" grpId="0" animBg="1"/>
      <p:bldP spid="17" grpId="0" animBg="1"/>
      <p:bldP spid="2" grpId="0" animBg="1"/>
      <p:bldP spid="3" grpId="0" animBg="1"/>
      <p:bldP spid="4" grpId="0"/>
      <p:bldP spid="5" grpId="0" animBg="1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369455" y="5959825"/>
            <a:ext cx="843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présentation sous forme de « </a:t>
            </a:r>
            <a:r>
              <a:rPr lang="fr-FR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slider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 fait l’unanimité des « home page »</a:t>
            </a:r>
          </a:p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Leur fil continu incite à la découverte / consommation des contenus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53EA867-09FF-6F81-42EF-200CCF62A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55" y="251844"/>
            <a:ext cx="3133889" cy="557414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789320BA-B3A4-23AE-8D91-8D67FD7632FD}"/>
                  </a:ext>
                </a:extLst>
              </p14:cNvPr>
              <p14:cNvContentPartPr/>
              <p14:nvPr/>
            </p14:nvContentPartPr>
            <p14:xfrm>
              <a:off x="3408073" y="2852956"/>
              <a:ext cx="2184120" cy="4752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789320BA-B3A4-23AE-8D91-8D67FD7632F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72433" y="2816956"/>
                <a:ext cx="2255760" cy="11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15DDED59-7608-47A4-53B2-C1533464D905}"/>
                  </a:ext>
                </a:extLst>
              </p14:cNvPr>
              <p14:cNvContentPartPr/>
              <p14:nvPr/>
            </p14:nvContentPartPr>
            <p14:xfrm>
              <a:off x="5430913" y="2622916"/>
              <a:ext cx="339480" cy="36504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15DDED59-7608-47A4-53B2-C1533464D90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94913" y="2586916"/>
                <a:ext cx="411120" cy="436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e 18">
            <a:extLst>
              <a:ext uri="{FF2B5EF4-FFF2-40B4-BE49-F238E27FC236}">
                <a16:creationId xmlns:a16="http://schemas.microsoft.com/office/drawing/2014/main" id="{36DCEC2E-90EE-20F6-D113-F8C5A374CC88}"/>
              </a:ext>
            </a:extLst>
          </p:cNvPr>
          <p:cNvGrpSpPr/>
          <p:nvPr/>
        </p:nvGrpSpPr>
        <p:grpSpPr>
          <a:xfrm>
            <a:off x="3435793" y="4350196"/>
            <a:ext cx="2567160" cy="543240"/>
            <a:chOff x="3435793" y="4350196"/>
            <a:chExt cx="2567160" cy="54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EA251CAD-3858-0693-FA06-0FC8B858FF7C}"/>
                    </a:ext>
                  </a:extLst>
                </p14:cNvPr>
                <p14:cNvContentPartPr/>
                <p14:nvPr/>
              </p14:nvContentPartPr>
              <p14:xfrm>
                <a:off x="3435793" y="4534156"/>
                <a:ext cx="2509200" cy="29160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EA251CAD-3858-0693-FA06-0FC8B858FF7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399793" y="4498156"/>
                  <a:ext cx="258084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8257ECE8-C031-686D-223A-207F06CF1464}"/>
                    </a:ext>
                  </a:extLst>
                </p14:cNvPr>
                <p14:cNvContentPartPr/>
                <p14:nvPr/>
              </p14:nvContentPartPr>
              <p14:xfrm>
                <a:off x="5607673" y="4350196"/>
                <a:ext cx="395280" cy="543240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8257ECE8-C031-686D-223A-207F06CF146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572033" y="4314196"/>
                  <a:ext cx="466920" cy="614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163397069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369455" y="5830429"/>
            <a:ext cx="843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Notre œil s’habitue à voir et finit par se désintéresser »</a:t>
            </a:r>
          </a:p>
          <a:p>
            <a:pPr algn="ctr"/>
            <a:r>
              <a:rPr lang="fr-FR" i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Alterner les formats de présentations de liste en colonne simple, double, triple, « highlighter » certains contenus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926BD9A-00E5-CA5E-D455-37C5F00DFE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228" y="369455"/>
            <a:ext cx="2949543" cy="524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10864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502A7E3E-2EE5-DDD0-6945-74FE7D8B41D2}"/>
              </a:ext>
            </a:extLst>
          </p:cNvPr>
          <p:cNvSpPr txBox="1"/>
          <p:nvPr/>
        </p:nvSpPr>
        <p:spPr>
          <a:xfrm>
            <a:off x="202500" y="2384164"/>
            <a:ext cx="8567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Standardiser ses CTA et définir des </a:t>
            </a:r>
            <a:r>
              <a:rPr lang="fr-FR" b="1" u="sng" dirty="0">
                <a:solidFill>
                  <a:schemeClr val="accent4"/>
                </a:solidFill>
              </a:rPr>
              <a:t>niveaux d’interactions précis </a:t>
            </a:r>
            <a:r>
              <a:rPr lang="fr-FR" b="1" dirty="0">
                <a:solidFill>
                  <a:schemeClr val="accent4"/>
                </a:solidFill>
              </a:rPr>
              <a:t>(primaires, secondaires) Utilisez les mêmes codes visuels pour les mêmes niveaux d'interaction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E992CB1-0478-4E77-CFD1-5CF65DDCF86F}"/>
              </a:ext>
            </a:extLst>
          </p:cNvPr>
          <p:cNvSpPr txBox="1"/>
          <p:nvPr/>
        </p:nvSpPr>
        <p:spPr>
          <a:xfrm>
            <a:off x="0" y="5697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1.4 LA LOI DE SIMILITUDE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477499" y="1304758"/>
            <a:ext cx="8189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éléments qui partagent les mêmes caractéristiques visuelles (couleur, forme, taille, style ou typographie) sont naturellement perçus comme appartenant à une même catégorie et comme ayant une fonction similaire.</a:t>
            </a:r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857860A-4F01-D281-2AB5-B4A9810849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</a:rPr>
              <a:t>4. La vue – Les lois de la Gestalt</a:t>
            </a:r>
            <a:endParaRPr lang="en-US" u="sng" dirty="0">
              <a:solidFill>
                <a:schemeClr val="accent2"/>
              </a:solidFill>
            </a:endParaRP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BD07A805-72FF-0C06-6415-50AD730D4117}"/>
              </a:ext>
            </a:extLst>
          </p:cNvPr>
          <p:cNvSpPr/>
          <p:nvPr/>
        </p:nvSpPr>
        <p:spPr>
          <a:xfrm>
            <a:off x="528293" y="3302395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CC61599-8D4E-CC35-EF29-1CDE1B09E380}"/>
              </a:ext>
            </a:extLst>
          </p:cNvPr>
          <p:cNvSpPr txBox="1"/>
          <p:nvPr/>
        </p:nvSpPr>
        <p:spPr>
          <a:xfrm>
            <a:off x="645875" y="3959631"/>
            <a:ext cx="8252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boutons d'une même catégorie (primaires, secondaires, tertiaires) doivent partager les mêmes attributs graphiques afin d'être immédiatement reconnaissables.</a:t>
            </a:r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id="{F6D6C055-E79F-1CC4-6159-9AD7AA5644DE}"/>
              </a:ext>
            </a:extLst>
          </p:cNvPr>
          <p:cNvSpPr/>
          <p:nvPr/>
        </p:nvSpPr>
        <p:spPr>
          <a:xfrm>
            <a:off x="532001" y="4096932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69CBB1-08D1-CCA7-1B65-EBF26399D1A4}"/>
              </a:ext>
            </a:extLst>
          </p:cNvPr>
          <p:cNvSpPr/>
          <p:nvPr/>
        </p:nvSpPr>
        <p:spPr>
          <a:xfrm>
            <a:off x="0" y="5925906"/>
            <a:ext cx="9144000" cy="93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grpSp>
        <p:nvGrpSpPr>
          <p:cNvPr id="24" name="Group 140">
            <a:extLst>
              <a:ext uri="{FF2B5EF4-FFF2-40B4-BE49-F238E27FC236}">
                <a16:creationId xmlns:a16="http://schemas.microsoft.com/office/drawing/2014/main" id="{C0B304E3-5D5F-A4DC-3983-410EA875A2EE}"/>
              </a:ext>
            </a:extLst>
          </p:cNvPr>
          <p:cNvGrpSpPr/>
          <p:nvPr/>
        </p:nvGrpSpPr>
        <p:grpSpPr>
          <a:xfrm rot="18715201">
            <a:off x="127181" y="6250085"/>
            <a:ext cx="420826" cy="450774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0C9E9CF1-C91A-2B41-D257-E04AB3CEB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EEE134C-3F2B-324C-8EE8-58CDBE92E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  <p:sp>
        <p:nvSpPr>
          <p:cNvPr id="27" name="TextBox 15">
            <a:extLst>
              <a:ext uri="{FF2B5EF4-FFF2-40B4-BE49-F238E27FC236}">
                <a16:creationId xmlns:a16="http://schemas.microsoft.com/office/drawing/2014/main" id="{BEDE676B-3C8E-66A1-BFB8-28E6BAAEBB21}"/>
              </a:ext>
            </a:extLst>
          </p:cNvPr>
          <p:cNvSpPr txBox="1"/>
          <p:nvPr/>
        </p:nvSpPr>
        <p:spPr>
          <a:xfrm>
            <a:off x="645875" y="5934670"/>
            <a:ext cx="8498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NB :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CTA est l’acronyme de Call-To-Action.</a:t>
            </a:r>
          </a:p>
          <a:p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Des actions différentes méritent un traitement graphique différent afin d'éviter les erreurs d'interprétation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10838906-4DA8-7FA1-9822-AF0D78BB3445}"/>
              </a:ext>
            </a:extLst>
          </p:cNvPr>
          <p:cNvSpPr txBox="1"/>
          <p:nvPr/>
        </p:nvSpPr>
        <p:spPr>
          <a:xfrm>
            <a:off x="636639" y="3155519"/>
            <a:ext cx="8252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L'utilisateur associe spontanément les éléments qui se ressemblent et anticipe un comportement identique.</a:t>
            </a:r>
          </a:p>
        </p:txBody>
      </p:sp>
    </p:spTree>
    <p:extLst>
      <p:ext uri="{BB962C8B-B14F-4D97-AF65-F5344CB8AC3E}">
        <p14:creationId xmlns:p14="http://schemas.microsoft.com/office/powerpoint/2010/main" val="2247116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 animBg="1"/>
      <p:bldP spid="8" grpId="0" animBg="1"/>
      <p:bldP spid="23" grpId="0" animBg="1"/>
      <p:bldP spid="2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953146" y="5670053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bien que disposées de manière rigoureusement identique, </a:t>
            </a:r>
          </a:p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éléments sont associés selon leurs couleurs.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DCEE96-0782-0B63-516C-29AB2FBF4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73" y="1724186"/>
            <a:ext cx="6819254" cy="340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21883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2225964" y="3872249"/>
            <a:ext cx="4692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multiplication des affordances pour une même opération augmente le coût cognitif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442CC-D42C-8ADC-D140-42EC529D7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620" y="2388870"/>
            <a:ext cx="1686160" cy="8859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309A95-BB9D-C213-55FB-D0A2FC31A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5756" y="2493660"/>
            <a:ext cx="1676634" cy="78115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8B77772-E098-B8A7-539E-53610018E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3049" y="2431738"/>
            <a:ext cx="885949" cy="905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2341CF3-EB80-DDC7-C735-A788DE4C67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6531" y="2388870"/>
            <a:ext cx="1324160" cy="92405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51E646-9D9B-D27C-07C1-06715FC13F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180" y="2467032"/>
            <a:ext cx="1390844" cy="87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73194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9B218FA-0C0D-F36C-0489-774DAAD8D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419" y="430406"/>
            <a:ext cx="5171161" cy="5280719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C2368163-78AE-162C-1469-10632007A35E}"/>
              </a:ext>
            </a:extLst>
          </p:cNvPr>
          <p:cNvSpPr txBox="1"/>
          <p:nvPr/>
        </p:nvSpPr>
        <p:spPr>
          <a:xfrm>
            <a:off x="402956" y="6058262"/>
            <a:ext cx="8353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900932037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9B218FA-0C0D-F36C-0489-774DAAD8D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419" y="430406"/>
            <a:ext cx="5171161" cy="5280719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C2368163-78AE-162C-1469-10632007A35E}"/>
              </a:ext>
            </a:extLst>
          </p:cNvPr>
          <p:cNvSpPr txBox="1"/>
          <p:nvPr/>
        </p:nvSpPr>
        <p:spPr>
          <a:xfrm>
            <a:off x="402956" y="5890994"/>
            <a:ext cx="8353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blocs similaires sur 2 niveaux d’informations</a:t>
            </a:r>
          </a:p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loi de similitude &amp; la loi de continuité</a:t>
            </a:r>
          </a:p>
        </p:txBody>
      </p:sp>
    </p:spTree>
    <p:extLst>
      <p:ext uri="{BB962C8B-B14F-4D97-AF65-F5344CB8AC3E}">
        <p14:creationId xmlns:p14="http://schemas.microsoft.com/office/powerpoint/2010/main" val="1123228817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502A7E3E-2EE5-DDD0-6945-74FE7D8B41D2}"/>
              </a:ext>
            </a:extLst>
          </p:cNvPr>
          <p:cNvSpPr txBox="1"/>
          <p:nvPr/>
        </p:nvSpPr>
        <p:spPr>
          <a:xfrm>
            <a:off x="202500" y="2710366"/>
            <a:ext cx="8567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Structurez vos contenus en créant des zones distinctes</a:t>
            </a:r>
          </a:p>
          <a:p>
            <a:pPr algn="ctr"/>
            <a:r>
              <a:rPr lang="fr-FR" b="1" dirty="0">
                <a:solidFill>
                  <a:schemeClr val="accent4"/>
                </a:solidFill>
              </a:rPr>
              <a:t>Utilisez des « </a:t>
            </a:r>
            <a:r>
              <a:rPr lang="fr-FR" b="1" dirty="0" err="1">
                <a:solidFill>
                  <a:schemeClr val="accent4"/>
                </a:solidFill>
              </a:rPr>
              <a:t>cards</a:t>
            </a:r>
            <a:r>
              <a:rPr lang="fr-FR" b="1" dirty="0">
                <a:solidFill>
                  <a:schemeClr val="accent4"/>
                </a:solidFill>
              </a:rPr>
              <a:t> », panneaux ou espaces dédiés pour regrouper les informations liées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E992CB1-0478-4E77-CFD1-5CF65DDCF86F}"/>
              </a:ext>
            </a:extLst>
          </p:cNvPr>
          <p:cNvSpPr txBox="1"/>
          <p:nvPr/>
        </p:nvSpPr>
        <p:spPr>
          <a:xfrm>
            <a:off x="0" y="93821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1.5 LA LOI DE LA RÉGION COMMUNE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477499" y="1630960"/>
            <a:ext cx="8189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éléments situés à l'intérieur d'une même zone visuelle sont naturellement perçus comme appartenant à un même groupe, même s'ils sont éloignés ou différents visuellement.</a:t>
            </a:r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857860A-4F01-D281-2AB5-B4A9810849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</a:rPr>
              <a:t>4. La vue – Les lois de la Gestalt</a:t>
            </a:r>
            <a:endParaRPr lang="en-US" u="sng" dirty="0">
              <a:solidFill>
                <a:schemeClr val="accent2"/>
              </a:solidFill>
            </a:endParaRP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BD07A805-72FF-0C06-6415-50AD730D4117}"/>
              </a:ext>
            </a:extLst>
          </p:cNvPr>
          <p:cNvSpPr/>
          <p:nvPr/>
        </p:nvSpPr>
        <p:spPr>
          <a:xfrm>
            <a:off x="528293" y="3695504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10838906-4DA8-7FA1-9822-AF0D78BB3445}"/>
              </a:ext>
            </a:extLst>
          </p:cNvPr>
          <p:cNvSpPr txBox="1"/>
          <p:nvPr/>
        </p:nvSpPr>
        <p:spPr>
          <a:xfrm>
            <a:off x="636639" y="3527748"/>
            <a:ext cx="82528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L'utilisateur associe spontanément les informations qui partagent un même conteneur visuel.</a:t>
            </a:r>
          </a:p>
          <a:p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cartes (</a:t>
            </a:r>
            <a:r>
              <a:rPr lang="fr-FR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cards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encarts, panneaux de filtres, widgets ou sections de formulaires exploitent ce principe pour organiser l'information.</a:t>
            </a:r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D719C530-8ABC-E031-1014-6A41564EE731}"/>
              </a:ext>
            </a:extLst>
          </p:cNvPr>
          <p:cNvSpPr/>
          <p:nvPr/>
        </p:nvSpPr>
        <p:spPr>
          <a:xfrm>
            <a:off x="536096" y="4494674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951600-0CF1-25E5-7C20-DF9815F17E73}"/>
              </a:ext>
            </a:extLst>
          </p:cNvPr>
          <p:cNvSpPr/>
          <p:nvPr/>
        </p:nvSpPr>
        <p:spPr>
          <a:xfrm>
            <a:off x="0" y="5925906"/>
            <a:ext cx="9144000" cy="93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62ACD36F-7B12-99C0-4291-6B39B59C47E7}"/>
              </a:ext>
            </a:extLst>
          </p:cNvPr>
          <p:cNvSpPr txBox="1"/>
          <p:nvPr/>
        </p:nvSpPr>
        <p:spPr>
          <a:xfrm>
            <a:off x="645875" y="5934670"/>
            <a:ext cx="8498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NB :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dirty="0"/>
              <a:t>Créer une région commune ne signifie pas nécessairement ajouter une bordure visible. Une différence de fond, une ombre légère, un espacement ou une simple variation de couleur peuvent suffire à délimiter une zone.</a:t>
            </a:r>
          </a:p>
        </p:txBody>
      </p:sp>
      <p:grpSp>
        <p:nvGrpSpPr>
          <p:cNvPr id="13" name="Group 140">
            <a:extLst>
              <a:ext uri="{FF2B5EF4-FFF2-40B4-BE49-F238E27FC236}">
                <a16:creationId xmlns:a16="http://schemas.microsoft.com/office/drawing/2014/main" id="{8B16F878-4D65-A2C5-5B66-272F7A7B1585}"/>
              </a:ext>
            </a:extLst>
          </p:cNvPr>
          <p:cNvGrpSpPr/>
          <p:nvPr/>
        </p:nvGrpSpPr>
        <p:grpSpPr>
          <a:xfrm rot="18715201">
            <a:off x="127181" y="6167674"/>
            <a:ext cx="420826" cy="450774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D0E515EA-DFE7-99ED-2B09-33FAF46B2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2E4497C4-07EC-4B88-BE9F-C80B5866E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161113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 animBg="1"/>
      <p:bldP spid="10" grpId="0" animBg="1"/>
      <p:bldP spid="8" grpId="0" animBg="1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4178750" y="1795476"/>
            <a:ext cx="46920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est de plus en plus fréquent d’observer</a:t>
            </a: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organisation de l’information sous forme</a:t>
            </a: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« </a:t>
            </a:r>
            <a:r>
              <a:rPr lang="fr-FR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cards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», des espaces de couleurs</a:t>
            </a:r>
            <a:b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Graphiquement elles sont composées</a:t>
            </a: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d’une couleur de fond</a:t>
            </a:r>
            <a:b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d’un effet d’ombrage</a:t>
            </a:r>
            <a:b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de bordures</a:t>
            </a:r>
          </a:p>
          <a:p>
            <a:pPr marL="285750" indent="-285750">
              <a:buFontTx/>
              <a:buChar char="-"/>
            </a:pPr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dépit des apparences, les possibilités sont nombreuses et doivent être répertoriées pour chaque projet.</a:t>
            </a:r>
          </a:p>
        </p:txBody>
      </p:sp>
      <p:pic>
        <p:nvPicPr>
          <p:cNvPr id="2" name="UI-cards">
            <a:hlinkClick r:id="" action="ppaction://media"/>
            <a:extLst>
              <a:ext uri="{FF2B5EF4-FFF2-40B4-BE49-F238E27FC236}">
                <a16:creationId xmlns:a16="http://schemas.microsoft.com/office/drawing/2014/main" id="{E655BC5A-14DB-7653-9600-D84318562A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089" y="0"/>
            <a:ext cx="3587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7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502A7E3E-2EE5-DDD0-6945-74FE7D8B41D2}"/>
              </a:ext>
            </a:extLst>
          </p:cNvPr>
          <p:cNvSpPr txBox="1"/>
          <p:nvPr/>
        </p:nvSpPr>
        <p:spPr>
          <a:xfrm>
            <a:off x="504293" y="2605374"/>
            <a:ext cx="809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Faites parler vos espaces vides pour segmenter votre mise en page</a:t>
            </a:r>
          </a:p>
          <a:p>
            <a:pPr algn="ctr"/>
            <a:r>
              <a:rPr lang="fr-FR" b="1" dirty="0">
                <a:solidFill>
                  <a:schemeClr val="accent4"/>
                </a:solidFill>
              </a:rPr>
              <a:t>Faites-en moins pour en dire plus, utiliser des </a:t>
            </a:r>
            <a:r>
              <a:rPr lang="fr-FR" b="1" dirty="0" err="1">
                <a:solidFill>
                  <a:schemeClr val="accent4"/>
                </a:solidFill>
              </a:rPr>
              <a:t>pictographes</a:t>
            </a:r>
            <a:endParaRPr lang="fr-FR" b="1" dirty="0">
              <a:solidFill>
                <a:schemeClr val="accent4"/>
              </a:solidFill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E992CB1-0478-4E77-CFD1-5CF65DDCF86F}"/>
              </a:ext>
            </a:extLst>
          </p:cNvPr>
          <p:cNvSpPr txBox="1"/>
          <p:nvPr/>
        </p:nvSpPr>
        <p:spPr>
          <a:xfrm>
            <a:off x="0" y="93821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1.6 LA LOI DE FERMETURE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477499" y="1630960"/>
            <a:ext cx="8189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0" i="0" dirty="0">
                <a:solidFill>
                  <a:schemeClr val="bg1"/>
                </a:solidFill>
                <a:effectLst/>
              </a:rPr>
              <a:t>Le cerveau crée ce qui n’existe pas. Il parvient à combler le vide, à </a:t>
            </a:r>
            <a:r>
              <a:rPr lang="fr-FR" sz="1600" i="0" dirty="0">
                <a:solidFill>
                  <a:schemeClr val="bg1"/>
                </a:solidFill>
                <a:effectLst/>
              </a:rPr>
              <a:t>fermer des formes qui, à la base, ne le sont pas</a:t>
            </a:r>
            <a:r>
              <a:rPr lang="fr-FR" sz="1600" b="0" i="0" dirty="0">
                <a:solidFill>
                  <a:schemeClr val="bg1"/>
                </a:solidFill>
                <a:effectLst/>
              </a:rPr>
              <a:t>. Il crée abstraitement des éléments - ou des morceaux d’éléments - qui lui semble manquants.</a:t>
            </a:r>
            <a:endParaRPr lang="fr-FR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857860A-4F01-D281-2AB5-B4A9810849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</a:rPr>
              <a:t>4. La vue – Les lois de la Gestalt</a:t>
            </a:r>
            <a:endParaRPr lang="en-US" u="sng" dirty="0">
              <a:solidFill>
                <a:schemeClr val="accent2"/>
              </a:solidFill>
            </a:endParaRP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BD07A805-72FF-0C06-6415-50AD730D4117}"/>
              </a:ext>
            </a:extLst>
          </p:cNvPr>
          <p:cNvSpPr/>
          <p:nvPr/>
        </p:nvSpPr>
        <p:spPr>
          <a:xfrm>
            <a:off x="528293" y="3628597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10838906-4DA8-7FA1-9822-AF0D78BB3445}"/>
              </a:ext>
            </a:extLst>
          </p:cNvPr>
          <p:cNvSpPr txBox="1"/>
          <p:nvPr/>
        </p:nvSpPr>
        <p:spPr>
          <a:xfrm>
            <a:off x="636639" y="3481721"/>
            <a:ext cx="8252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 que l’on devine est toujours plus ex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citants</a:t>
            </a:r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6181B90D-DF91-7251-EC6E-C722CEED184A}"/>
              </a:ext>
            </a:extLst>
          </p:cNvPr>
          <p:cNvSpPr/>
          <p:nvPr/>
        </p:nvSpPr>
        <p:spPr>
          <a:xfrm>
            <a:off x="528293" y="4069556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7A0BC224-F805-7294-823C-F68B2B9F3E6F}"/>
              </a:ext>
            </a:extLst>
          </p:cNvPr>
          <p:cNvSpPr txBox="1"/>
          <p:nvPr/>
        </p:nvSpPr>
        <p:spPr>
          <a:xfrm>
            <a:off x="636639" y="3922680"/>
            <a:ext cx="8252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N’en faites pas trop non plus</a:t>
            </a:r>
          </a:p>
        </p:txBody>
      </p:sp>
    </p:spTree>
    <p:extLst>
      <p:ext uri="{BB962C8B-B14F-4D97-AF65-F5344CB8AC3E}">
        <p14:creationId xmlns:p14="http://schemas.microsoft.com/office/powerpoint/2010/main" val="2241340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4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43" name="Group 9"/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44" name="Freeform 10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11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46" name="Group 12"/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53" name="Freeform 13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14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55" name="Straight Connector 15"/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F121F77-A9E8-57C1-9D39-525132D2E650}"/>
              </a:ext>
            </a:extLst>
          </p:cNvPr>
          <p:cNvSpPr txBox="1"/>
          <p:nvPr/>
        </p:nvSpPr>
        <p:spPr>
          <a:xfrm>
            <a:off x="99216" y="75383"/>
            <a:ext cx="4571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u="sng" dirty="0">
                <a:solidFill>
                  <a:schemeClr val="accent2"/>
                </a:solidFill>
                <a:latin typeface="+mj-lt"/>
              </a:rPr>
              <a:t>Le mobile, une expérience sensorielle</a:t>
            </a:r>
            <a:br>
              <a:rPr lang="fr-FR" u="sng" dirty="0">
                <a:solidFill>
                  <a:schemeClr val="accent2"/>
                </a:solidFill>
                <a:latin typeface="+mj-lt"/>
              </a:rPr>
            </a:br>
            <a:r>
              <a:rPr lang="fr-FR" u="sng" dirty="0">
                <a:solidFill>
                  <a:schemeClr val="accent2"/>
                </a:solidFill>
                <a:latin typeface="+mj-lt"/>
              </a:rPr>
              <a:t>enrichie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0" name="TextBox 39">
            <a:extLst>
              <a:ext uri="{FF2B5EF4-FFF2-40B4-BE49-F238E27FC236}">
                <a16:creationId xmlns:a16="http://schemas.microsoft.com/office/drawing/2014/main" id="{A68DA497-4FB4-4798-A597-DCC99E206CD7}"/>
              </a:ext>
            </a:extLst>
          </p:cNvPr>
          <p:cNvSpPr txBox="1"/>
          <p:nvPr/>
        </p:nvSpPr>
        <p:spPr>
          <a:xfrm>
            <a:off x="929521" y="1793282"/>
            <a:ext cx="74829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 dirty="0">
                <a:solidFill>
                  <a:schemeClr val="bg1"/>
                </a:solidFill>
              </a:rPr>
              <a:t>Objectif :</a:t>
            </a:r>
            <a:br>
              <a:rPr lang="fr-FR" sz="3600" i="1" dirty="0">
                <a:solidFill>
                  <a:schemeClr val="bg1"/>
                </a:solidFill>
              </a:rPr>
            </a:br>
            <a:endParaRPr lang="fr-FR" sz="3600" i="1" dirty="0">
              <a:solidFill>
                <a:schemeClr val="bg1"/>
              </a:solidFill>
            </a:endParaRPr>
          </a:p>
          <a:p>
            <a:pPr algn="ctr"/>
            <a:r>
              <a:rPr lang="fr-FR" sz="3600" i="1" dirty="0">
                <a:solidFill>
                  <a:schemeClr val="bg1"/>
                </a:solidFill>
              </a:rPr>
              <a:t>« apprivoiser la sensorialité pour construire des interfaces mobiles en adéquation avec les perceptions humaines » </a:t>
            </a:r>
            <a:endParaRPr lang="id-ID" sz="3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4512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2225964" y="5670053"/>
            <a:ext cx="4692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???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5B1D219-C091-90C4-40BA-09D25675B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24" y="1398721"/>
            <a:ext cx="7377193" cy="368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31130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2225964" y="5670053"/>
            <a:ext cx="4692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 cerveau ferme automatiquement les espaces et comblent les vides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5B1D219-C091-90C4-40BA-09D25675B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24" y="1398721"/>
            <a:ext cx="7377193" cy="368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23053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2225964" y="5670053"/>
            <a:ext cx="4692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71218B-DA7C-B2E2-C5F2-B83484301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550" y="2228682"/>
            <a:ext cx="3400900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98120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1754176" y="4711048"/>
            <a:ext cx="56356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éléments séparés perçus comme un ensemble</a:t>
            </a:r>
          </a:p>
          <a:p>
            <a:pPr algn="ctr"/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reconnaît les éléments partiels,</a:t>
            </a: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complète mentalement ce qui manque,</a:t>
            </a: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construit un objet cohérent à partir d'éléments séparés.</a:t>
            </a:r>
          </a:p>
          <a:p>
            <a:pPr algn="ctr"/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71218B-DA7C-B2E2-C5F2-B83484301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550" y="2228682"/>
            <a:ext cx="3400900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62288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4A4726E-D006-11DD-4360-0138E5B8C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881062"/>
            <a:ext cx="7162800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71139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9B3E59BE-F827-E880-C808-B80A0E13B37D}"/>
              </a:ext>
            </a:extLst>
          </p:cNvPr>
          <p:cNvSpPr/>
          <p:nvPr/>
        </p:nvSpPr>
        <p:spPr>
          <a:xfrm>
            <a:off x="504293" y="2948148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4F632236-75C7-5AC3-CD55-0413D7EB248B}"/>
              </a:ext>
            </a:extLst>
          </p:cNvPr>
          <p:cNvSpPr txBox="1"/>
          <p:nvPr/>
        </p:nvSpPr>
        <p:spPr>
          <a:xfrm>
            <a:off x="636639" y="2789373"/>
            <a:ext cx="6989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C’est ce que l’on nomme : « </a:t>
            </a:r>
            <a:r>
              <a:rPr lang="fr-FR" sz="1800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point focal</a:t>
            </a:r>
            <a:r>
              <a:rPr lang="fr-FR" sz="1800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 attention va se porter sur les éléments graphiquement « saillants »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4. La vue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502A7E3E-2EE5-DDD0-6945-74FE7D8B41D2}"/>
              </a:ext>
            </a:extLst>
          </p:cNvPr>
          <p:cNvSpPr txBox="1"/>
          <p:nvPr/>
        </p:nvSpPr>
        <p:spPr>
          <a:xfrm>
            <a:off x="735879" y="2295909"/>
            <a:ext cx="8093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« Ce qui est important doit être immédiatement visible »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E992CB1-0478-4E77-CFD1-5CF65DDCF86F}"/>
              </a:ext>
            </a:extLst>
          </p:cNvPr>
          <p:cNvSpPr txBox="1"/>
          <p:nvPr/>
        </p:nvSpPr>
        <p:spPr>
          <a:xfrm>
            <a:off x="0" y="93821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2. LA LOI DU POINT FOCAL FIXE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619434" y="1581061"/>
            <a:ext cx="8189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Réflexe inné qui permet de nous protéger d’un éventuel danger en repérant les objets étrangers.</a:t>
            </a: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096B6EF7-B157-5DFA-605E-1C4F707A0BE8}"/>
              </a:ext>
            </a:extLst>
          </p:cNvPr>
          <p:cNvSpPr txBox="1"/>
          <p:nvPr/>
        </p:nvSpPr>
        <p:spPr>
          <a:xfrm>
            <a:off x="636639" y="3525360"/>
            <a:ext cx="8019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niveaux de contraste des CTA (call to action) permettent de définir </a:t>
            </a:r>
            <a:r>
              <a:rPr lang="fr-FR" sz="1800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hiérarchie d’action (primaires, secondaires)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une catégorisation de l’usage qui va en être fait dans nos UI</a:t>
            </a:r>
          </a:p>
        </p:txBody>
      </p:sp>
      <p:sp>
        <p:nvSpPr>
          <p:cNvPr id="28" name="Oval 3">
            <a:extLst>
              <a:ext uri="{FF2B5EF4-FFF2-40B4-BE49-F238E27FC236}">
                <a16:creationId xmlns:a16="http://schemas.microsoft.com/office/drawing/2014/main" id="{3622454C-958F-3F51-3744-135E7C175CBB}"/>
              </a:ext>
            </a:extLst>
          </p:cNvPr>
          <p:cNvSpPr/>
          <p:nvPr/>
        </p:nvSpPr>
        <p:spPr>
          <a:xfrm>
            <a:off x="513138" y="3688350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92F5407F-D1D9-2934-9138-446BB39E5FB3}"/>
              </a:ext>
            </a:extLst>
          </p:cNvPr>
          <p:cNvSpPr txBox="1"/>
          <p:nvPr/>
        </p:nvSpPr>
        <p:spPr>
          <a:xfrm>
            <a:off x="636639" y="4538346"/>
            <a:ext cx="8019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ATTENTION : La surreprésentation de points focaux va créer un processus d’habituation et augmenter le coût cognitif lié à la hiérarchisation des actions faites par l’utilisateur</a:t>
            </a:r>
          </a:p>
        </p:txBody>
      </p:sp>
      <p:sp>
        <p:nvSpPr>
          <p:cNvPr id="33" name="Oval 3">
            <a:extLst>
              <a:ext uri="{FF2B5EF4-FFF2-40B4-BE49-F238E27FC236}">
                <a16:creationId xmlns:a16="http://schemas.microsoft.com/office/drawing/2014/main" id="{3A6AE329-2779-DC66-CE1D-3BC082D31B7C}"/>
              </a:ext>
            </a:extLst>
          </p:cNvPr>
          <p:cNvSpPr/>
          <p:nvPr/>
        </p:nvSpPr>
        <p:spPr>
          <a:xfrm>
            <a:off x="530159" y="4695743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9955535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6" grpId="0"/>
      <p:bldP spid="28" grpId="0" animBg="1"/>
      <p:bldP spid="3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CFE0E11-511D-BC6D-EFEE-4E381EFAD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968"/>
            <a:ext cx="9144000" cy="5846063"/>
          </a:xfrm>
          <a:prstGeom prst="rect">
            <a:avLst/>
          </a:prstGeom>
          <a:ln>
            <a:noFill/>
          </a:ln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02DC4235-6C3C-1E26-2ADC-FCAE42C848EF}"/>
              </a:ext>
            </a:extLst>
          </p:cNvPr>
          <p:cNvSpPr txBox="1"/>
          <p:nvPr/>
        </p:nvSpPr>
        <p:spPr>
          <a:xfrm>
            <a:off x="-1" y="6418706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???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730639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CFE0E11-511D-BC6D-EFEE-4E381EFAD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968"/>
            <a:ext cx="9144000" cy="5846063"/>
          </a:xfrm>
          <a:prstGeom prst="rect">
            <a:avLst/>
          </a:prstGeom>
          <a:ln>
            <a:noFill/>
          </a:ln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02DC4235-6C3C-1E26-2ADC-FCAE42C848EF}"/>
              </a:ext>
            </a:extLst>
          </p:cNvPr>
          <p:cNvSpPr txBox="1"/>
          <p:nvPr/>
        </p:nvSpPr>
        <p:spPr>
          <a:xfrm>
            <a:off x="-1" y="6418706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Quels sont les éléments saillants de ce visuel ?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581998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7304C7-AF10-2349-3678-2857DF061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495300"/>
            <a:ext cx="7569200" cy="5499497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7ED01A79-C624-07D9-E992-6190F5C17716}"/>
              </a:ext>
            </a:extLst>
          </p:cNvPr>
          <p:cNvSpPr txBox="1"/>
          <p:nvPr/>
        </p:nvSpPr>
        <p:spPr>
          <a:xfrm>
            <a:off x="0" y="6090334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la nature les grenouilles dendrobates signifient leur caractère non-comestible </a:t>
            </a:r>
            <a:b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leurs couleurs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extraordinaires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892993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02DC4235-6C3C-1E26-2ADC-FCAE42C848EF}"/>
              </a:ext>
            </a:extLst>
          </p:cNvPr>
          <p:cNvSpPr txBox="1"/>
          <p:nvPr/>
        </p:nvSpPr>
        <p:spPr>
          <a:xfrm>
            <a:off x="-1" y="6253606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Avec et sans point focal fixe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514B2B4-5D11-780C-2B7B-61D61C09B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036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4451082" y="4291407"/>
            <a:ext cx="0" cy="256659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39">
            <a:extLst>
              <a:ext uri="{FF2B5EF4-FFF2-40B4-BE49-F238E27FC236}">
                <a16:creationId xmlns:a16="http://schemas.microsoft.com/office/drawing/2014/main" id="{8B3D78D8-DA66-AC71-9293-4EE6809AE05F}"/>
              </a:ext>
            </a:extLst>
          </p:cNvPr>
          <p:cNvSpPr txBox="1"/>
          <p:nvPr/>
        </p:nvSpPr>
        <p:spPr>
          <a:xfrm>
            <a:off x="940039" y="2731966"/>
            <a:ext cx="7022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2. Un contexte d’utilisation dégradé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6F70FB-415A-6399-C3EE-048A0F07605A}"/>
              </a:ext>
            </a:extLst>
          </p:cNvPr>
          <p:cNvSpPr/>
          <p:nvPr/>
        </p:nvSpPr>
        <p:spPr>
          <a:xfrm>
            <a:off x="1474606" y="3429000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Encore et toujours...</a:t>
            </a:r>
            <a:endParaRPr lang="id-ID" sz="1500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cxnSp>
        <p:nvCxnSpPr>
          <p:cNvPr id="4" name="Straight Connector 41">
            <a:extLst>
              <a:ext uri="{FF2B5EF4-FFF2-40B4-BE49-F238E27FC236}">
                <a16:creationId xmlns:a16="http://schemas.microsoft.com/office/drawing/2014/main" id="{CE19AE2B-ED5A-4BE3-9F56-FD2359E6030E}"/>
              </a:ext>
            </a:extLst>
          </p:cNvPr>
          <p:cNvCxnSpPr/>
          <p:nvPr/>
        </p:nvCxnSpPr>
        <p:spPr>
          <a:xfrm>
            <a:off x="4171941" y="3917538"/>
            <a:ext cx="558263" cy="0"/>
          </a:xfrm>
          <a:prstGeom prst="line">
            <a:avLst/>
          </a:prstGeom>
          <a:ln w="158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9">
            <a:extLst>
              <a:ext uri="{FF2B5EF4-FFF2-40B4-BE49-F238E27FC236}">
                <a16:creationId xmlns:a16="http://schemas.microsoft.com/office/drawing/2014/main" id="{44D1B711-3FF4-F784-BFF1-285B3FF08305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6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E0E205D-B800-57D7-34DD-BC476613BA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2C77FFE-510D-F04D-A144-CD78066A93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608E7DE4-7BC4-578B-AC9B-99DFCED670EF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9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6654D81-B423-128B-CD06-F506BF73F7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30AFC4F-B406-32B7-F123-76E62016E6A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1" name="Straight Connector 15">
            <a:extLst>
              <a:ext uri="{FF2B5EF4-FFF2-40B4-BE49-F238E27FC236}">
                <a16:creationId xmlns:a16="http://schemas.microsoft.com/office/drawing/2014/main" id="{18B35DE7-F393-075B-0DA4-B5C239D4A57E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15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02DC4235-6C3C-1E26-2ADC-FCAE42C848EF}"/>
              </a:ext>
            </a:extLst>
          </p:cNvPr>
          <p:cNvSpPr txBox="1"/>
          <p:nvPr/>
        </p:nvSpPr>
        <p:spPr>
          <a:xfrm>
            <a:off x="-1" y="5326506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point focal pri</a:t>
            </a:r>
            <a:r>
              <a:rPr lang="fr-F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maire (FAB rouge) signifie à l’utilisateur la source d’action principal</a:t>
            </a:r>
          </a:p>
          <a:p>
            <a:pPr algn="ctr"/>
            <a:r>
              <a:rPr lang="fr-F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point focal secondaire (FAB gris) signifie à l’utilisateur les possibilités d’interactions secondaires </a:t>
            </a:r>
            <a:endParaRPr lang="id-ID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093593-BCEB-A4EA-B232-F78B85EC2A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211" y="209663"/>
            <a:ext cx="2735577" cy="48656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5E4E67E-E46F-4B28-CFA7-81FCBB00ED82}"/>
              </a:ext>
            </a:extLst>
          </p:cNvPr>
          <p:cNvSpPr/>
          <p:nvPr/>
        </p:nvSpPr>
        <p:spPr>
          <a:xfrm>
            <a:off x="0" y="6124588"/>
            <a:ext cx="9144000" cy="735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grpSp>
        <p:nvGrpSpPr>
          <p:cNvPr id="6" name="Group 140">
            <a:extLst>
              <a:ext uri="{FF2B5EF4-FFF2-40B4-BE49-F238E27FC236}">
                <a16:creationId xmlns:a16="http://schemas.microsoft.com/office/drawing/2014/main" id="{54E6684F-5F6F-C4D0-E109-5D2A29CBEA53}"/>
              </a:ext>
            </a:extLst>
          </p:cNvPr>
          <p:cNvGrpSpPr/>
          <p:nvPr/>
        </p:nvGrpSpPr>
        <p:grpSpPr>
          <a:xfrm rot="18715201">
            <a:off x="503082" y="6250086"/>
            <a:ext cx="420826" cy="450774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C260EA80-1265-B55B-644E-94009CADB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85E19F51-EFD7-F383-19B5-B34DB570C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  <p:sp>
        <p:nvSpPr>
          <p:cNvPr id="10" name="TextBox 15">
            <a:extLst>
              <a:ext uri="{FF2B5EF4-FFF2-40B4-BE49-F238E27FC236}">
                <a16:creationId xmlns:a16="http://schemas.microsoft.com/office/drawing/2014/main" id="{DAF2A76C-B89C-8B4C-3016-9E0FDA5F7904}"/>
              </a:ext>
            </a:extLst>
          </p:cNvPr>
          <p:cNvSpPr txBox="1"/>
          <p:nvPr/>
        </p:nvSpPr>
        <p:spPr>
          <a:xfrm>
            <a:off x="1027053" y="6124588"/>
            <a:ext cx="7570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NB :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dirty="0">
                <a:solidFill>
                  <a:schemeClr val="bg1"/>
                </a:solidFill>
              </a:rPr>
              <a:t>FAB : « </a:t>
            </a:r>
            <a:r>
              <a:rPr lang="fr-FR" dirty="0" err="1">
                <a:solidFill>
                  <a:schemeClr val="bg1"/>
                </a:solidFill>
              </a:rPr>
              <a:t>floating</a:t>
            </a:r>
            <a:r>
              <a:rPr lang="fr-FR" dirty="0">
                <a:solidFill>
                  <a:schemeClr val="bg1"/>
                </a:solidFill>
              </a:rPr>
              <a:t> action </a:t>
            </a:r>
            <a:r>
              <a:rPr lang="fr-FR" dirty="0" err="1">
                <a:solidFill>
                  <a:schemeClr val="bg1"/>
                </a:solidFill>
              </a:rPr>
              <a:t>button</a:t>
            </a:r>
            <a:r>
              <a:rPr lang="fr-FR" dirty="0">
                <a:solidFill>
                  <a:schemeClr val="bg1"/>
                </a:solidFill>
              </a:rPr>
              <a:t> ». Représente un bouton flottant par-dessus le flux de la mise en page</a:t>
            </a:r>
          </a:p>
        </p:txBody>
      </p:sp>
    </p:spTree>
    <p:extLst>
      <p:ext uri="{BB962C8B-B14F-4D97-AF65-F5344CB8AC3E}">
        <p14:creationId xmlns:p14="http://schemas.microsoft.com/office/powerpoint/2010/main" val="40177959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9B3E59BE-F827-E880-C808-B80A0E13B37D}"/>
              </a:ext>
            </a:extLst>
          </p:cNvPr>
          <p:cNvSpPr/>
          <p:nvPr/>
        </p:nvSpPr>
        <p:spPr>
          <a:xfrm>
            <a:off x="504293" y="3860025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4F632236-75C7-5AC3-CD55-0413D7EB248B}"/>
              </a:ext>
            </a:extLst>
          </p:cNvPr>
          <p:cNvSpPr txBox="1"/>
          <p:nvPr/>
        </p:nvSpPr>
        <p:spPr>
          <a:xfrm>
            <a:off x="636639" y="2221207"/>
            <a:ext cx="7823617" cy="1347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 </a:t>
            </a:r>
            <a:r>
              <a:rPr lang="fr-FR" sz="1800" b="1" dirty="0">
                <a:solidFill>
                  <a:srgbClr val="F39C1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confirmer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le bon fonctionnement des interactions avec le dispositif</a:t>
            </a:r>
          </a:p>
          <a:p>
            <a:pPr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 </a:t>
            </a:r>
            <a:r>
              <a:rPr lang="fr-FR" sz="1800" b="1" dirty="0">
                <a:solidFill>
                  <a:srgbClr val="F39C1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développer</a:t>
            </a:r>
            <a:r>
              <a:rPr lang="fr-FR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fr-FR" b="1" dirty="0">
                <a:solidFill>
                  <a:srgbClr val="F39C12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</a:t>
            </a:r>
            <a:r>
              <a:rPr lang="fr-FR" sz="1800" b="1" dirty="0">
                <a:solidFill>
                  <a:srgbClr val="F39C1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es affinités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avec le support (design émotionnel Aaron Walter)</a:t>
            </a:r>
          </a:p>
          <a:p>
            <a:pPr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 </a:t>
            </a:r>
            <a:r>
              <a:rPr lang="fr-FR" sz="1800" b="1" dirty="0">
                <a:solidFill>
                  <a:srgbClr val="F39C1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récompenser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visuellement l’utilisateur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 encouragement</a:t>
            </a:r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Faire </a:t>
            </a:r>
            <a:r>
              <a:rPr lang="fr-FR" b="1" dirty="0">
                <a:solidFill>
                  <a:srgbClr val="F39C12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économiser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fr-FR" b="1" dirty="0">
                <a:solidFill>
                  <a:srgbClr val="F39C12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fr-FR" b="1" dirty="0">
                <a:solidFill>
                  <a:srgbClr val="F39C12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la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fr-FR" b="1" dirty="0">
                <a:solidFill>
                  <a:srgbClr val="F39C12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place</a:t>
            </a:r>
            <a:endParaRPr lang="fr-FR" sz="1800" b="1" dirty="0">
              <a:solidFill>
                <a:srgbClr val="F39C1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4. La vue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E992CB1-0478-4E77-CFD1-5CF65DDCF86F}"/>
              </a:ext>
            </a:extLst>
          </p:cNvPr>
          <p:cNvSpPr txBox="1"/>
          <p:nvPr/>
        </p:nvSpPr>
        <p:spPr>
          <a:xfrm>
            <a:off x="0" y="93821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LE POINT FOCAL ANIMÉ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619434" y="1581061"/>
            <a:ext cx="8189001" cy="710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Également appelés animations, </a:t>
            </a:r>
            <a:r>
              <a:rPr lang="fr-FR" sz="18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les points 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focaux animés attirent l’œil temporairement et permettent  :</a:t>
            </a: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096B6EF7-B157-5DFA-605E-1C4F707A0BE8}"/>
              </a:ext>
            </a:extLst>
          </p:cNvPr>
          <p:cNvSpPr txBox="1"/>
          <p:nvPr/>
        </p:nvSpPr>
        <p:spPr>
          <a:xfrm>
            <a:off x="636639" y="3687721"/>
            <a:ext cx="8019623" cy="1029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Produit du sens lorsque l’animation est en lien avec une analogie du monde réel</a:t>
            </a:r>
            <a:b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</a:br>
            <a:r>
              <a:rPr lang="fr-FR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Ex :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cœur qui bat, bouton de soumission d’un formulaire qui vibre lorsque l’authentification est incorrecte.</a:t>
            </a: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69CBB1-08D1-CCA7-1B65-EBF26399D1A4}"/>
              </a:ext>
            </a:extLst>
          </p:cNvPr>
          <p:cNvSpPr/>
          <p:nvPr/>
        </p:nvSpPr>
        <p:spPr>
          <a:xfrm>
            <a:off x="0" y="6314440"/>
            <a:ext cx="9144000" cy="545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grpSp>
        <p:nvGrpSpPr>
          <p:cNvPr id="24" name="Group 140">
            <a:extLst>
              <a:ext uri="{FF2B5EF4-FFF2-40B4-BE49-F238E27FC236}">
                <a16:creationId xmlns:a16="http://schemas.microsoft.com/office/drawing/2014/main" id="{C0B304E3-5D5F-A4DC-3983-410EA875A2EE}"/>
              </a:ext>
            </a:extLst>
          </p:cNvPr>
          <p:cNvGrpSpPr/>
          <p:nvPr/>
        </p:nvGrpSpPr>
        <p:grpSpPr>
          <a:xfrm rot="18715201">
            <a:off x="591982" y="6396197"/>
            <a:ext cx="420826" cy="450774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0C9E9CF1-C91A-2B41-D257-E04AB3CEB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EEE134C-3F2B-324C-8EE8-58CDBE92E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  <p:sp>
        <p:nvSpPr>
          <p:cNvPr id="27" name="TextBox 15">
            <a:extLst>
              <a:ext uri="{FF2B5EF4-FFF2-40B4-BE49-F238E27FC236}">
                <a16:creationId xmlns:a16="http://schemas.microsoft.com/office/drawing/2014/main" id="{BEDE676B-3C8E-66A1-BFB8-28E6BAAEBB21}"/>
              </a:ext>
            </a:extLst>
          </p:cNvPr>
          <p:cNvSpPr txBox="1"/>
          <p:nvPr/>
        </p:nvSpPr>
        <p:spPr>
          <a:xfrm>
            <a:off x="1027053" y="6376493"/>
            <a:ext cx="7095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NB :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dirty="0">
                <a:solidFill>
                  <a:schemeClr val="tx2"/>
                </a:solidFill>
              </a:rPr>
              <a:t>Privilégier l’emploi d’animations simples, en petit nombre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2AFE9D32-ADFE-79D2-B28F-428A2BD41A7E}"/>
              </a:ext>
            </a:extLst>
          </p:cNvPr>
          <p:cNvSpPr/>
          <p:nvPr/>
        </p:nvSpPr>
        <p:spPr>
          <a:xfrm>
            <a:off x="546714" y="1768120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664406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23" grpId="0" animBg="1"/>
      <p:bldP spid="27" grpId="0"/>
      <p:bldP spid="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4. La vue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E992CB1-0478-4E77-CFD1-5CF65DDCF86F}"/>
              </a:ext>
            </a:extLst>
          </p:cNvPr>
          <p:cNvSpPr txBox="1"/>
          <p:nvPr/>
        </p:nvSpPr>
        <p:spPr>
          <a:xfrm>
            <a:off x="0" y="93821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3. LA LISIBILITÉ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619434" y="1581061"/>
            <a:ext cx="8189001" cy="179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Rendre lisible </a:t>
            </a: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Faciliter </a:t>
            </a:r>
            <a:r>
              <a:rPr lang="fr-FR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lecture </a:t>
            </a: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favoriser </a:t>
            </a:r>
            <a:r>
              <a:rPr lang="fr-FR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compréhension </a:t>
            </a: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ce qui est affiché à l’écran</a:t>
            </a:r>
            <a:b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</a:t>
            </a:r>
            <a:r>
              <a:rPr lang="fr-FR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Le processus physiologique</a:t>
            </a:r>
            <a:r>
              <a:rPr lang="fr-FR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 lecture =&gt; </a:t>
            </a: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mise en page et traitement typographique</a:t>
            </a:r>
            <a:b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</a:b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</a:t>
            </a:r>
            <a:r>
              <a:rPr lang="fr-FR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La compréhension</a:t>
            </a:r>
            <a:r>
              <a:rPr lang="fr-FR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 ce qui est lu =&gt; qualité rédactionnelle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fr-FR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BCADF8-DAD2-B207-4AEA-7C53E7597001}"/>
              </a:ext>
            </a:extLst>
          </p:cNvPr>
          <p:cNvSpPr txBox="1"/>
          <p:nvPr/>
        </p:nvSpPr>
        <p:spPr>
          <a:xfrm>
            <a:off x="619434" y="4674285"/>
            <a:ext cx="77498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Quelques principes pour optimiser le processus de lecture</a:t>
            </a:r>
            <a:endParaRPr lang="fr-FR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071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4. La vue – la lisibilité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619434" y="736963"/>
            <a:ext cx="8189001" cy="5911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Définir graphiquement la hiérarchie des contenus et identifier la fonction de ces contenus</a:t>
            </a:r>
            <a:endParaRPr lang="fr-FR" u="sng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</a:t>
            </a:r>
            <a:r>
              <a:rPr lang="fr-FR" sz="1600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ancrer </a:t>
            </a:r>
            <a:r>
              <a:rPr lang="fr-FR" sz="16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graphiquement des </a:t>
            </a:r>
            <a:r>
              <a:rPr lang="fr-FR" sz="1600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référents de navigations </a:t>
            </a: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l’utilisateur </a:t>
            </a:r>
          </a:p>
          <a:p>
            <a:pPr>
              <a:lnSpc>
                <a:spcPct val="115000"/>
              </a:lnSpc>
            </a:pPr>
            <a:r>
              <a:rPr lang="fr-FR" sz="16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 :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mon niveau de titre 1 </a:t>
            </a:r>
            <a:r>
              <a:rPr lang="fr-FR" sz="1600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 toujours rouge</a:t>
            </a: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mon sous titre </a:t>
            </a:r>
            <a:r>
              <a:rPr lang="fr-FR" sz="1600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 toujours bleu</a:t>
            </a:r>
            <a:endParaRPr lang="fr-FR" sz="1600" dirty="0">
              <a:solidFill>
                <a:schemeClr val="accent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permet de </a:t>
            </a:r>
            <a:r>
              <a:rPr lang="fr-FR" sz="1600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différencier le contenu texte des « call to action »</a:t>
            </a: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éléments interactifs</a:t>
            </a:r>
          </a:p>
          <a:p>
            <a:pPr>
              <a:lnSpc>
                <a:spcPct val="115000"/>
              </a:lnSpc>
            </a:pPr>
            <a:b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</a:b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règle :</a:t>
            </a:r>
          </a:p>
          <a:p>
            <a:pPr>
              <a:lnSpc>
                <a:spcPct val="115000"/>
              </a:lnSpc>
            </a:pP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Une hiérarchie de contenu = 1 style (un traitement typographique)</a:t>
            </a:r>
          </a:p>
          <a:p>
            <a:pPr>
              <a:lnSpc>
                <a:spcPct val="115000"/>
              </a:lnSpc>
            </a:pP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Une catégorie de contenu = 1 style (un traitement typographique)</a:t>
            </a:r>
            <a:br>
              <a:rPr lang="fr-FR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16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se faire il faut combiner les caractéristiques de la typographie. A titre d'exemple 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La famille de typographie (fonte) : avec ou sans empattements</a:t>
            </a:r>
            <a:b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</a:b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L’interlignage : espacement entre les lignes</a:t>
            </a:r>
            <a:b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</a:b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le crénage : espacement entre les lettres</a:t>
            </a:r>
            <a:b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</a:b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le style : italique, souligné </a:t>
            </a:r>
            <a:b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</a:b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la casse : capitale, minuscule</a:t>
            </a:r>
            <a:b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</a:b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la graisse : le pourcentage de gras attribué à une lettre</a:t>
            </a:r>
            <a:b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</a:br>
            <a:r>
              <a:rPr lang="fr-FR" sz="16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la couleur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Ces principes typographiques deviennent des composants de la charte graphique</a:t>
            </a:r>
            <a:endParaRPr lang="fr-FR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1ED123CF-807A-5DCD-13E4-2BABECA22570}"/>
              </a:ext>
            </a:extLst>
          </p:cNvPr>
          <p:cNvSpPr/>
          <p:nvPr/>
        </p:nvSpPr>
        <p:spPr>
          <a:xfrm>
            <a:off x="535899" y="2779169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10AA86F-C3EC-5286-73B6-11D3E6FE518E}"/>
              </a:ext>
            </a:extLst>
          </p:cNvPr>
          <p:cNvSpPr/>
          <p:nvPr/>
        </p:nvSpPr>
        <p:spPr>
          <a:xfrm>
            <a:off x="531578" y="3878152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2066254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02DC4235-6C3C-1E26-2ADC-FCAE42C848EF}"/>
              </a:ext>
            </a:extLst>
          </p:cNvPr>
          <p:cNvSpPr txBox="1"/>
          <p:nvPr/>
        </p:nvSpPr>
        <p:spPr>
          <a:xfrm>
            <a:off x="-1" y="6253606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Chaque niveau de texte dispose de caractéristiques typographiques unique</a:t>
            </a:r>
            <a:endParaRPr lang="id-ID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8E4B7AC-5F60-7529-CF96-1CD26CB1F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14" y="419100"/>
            <a:ext cx="7593933" cy="554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21173"/>
      </p:ext>
    </p:extLst>
  </p:cSld>
  <p:clrMapOvr>
    <a:masterClrMapping/>
  </p:clrMapOvr>
  <p:transition spd="slow"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4. La vue – la visibilité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619434" y="978263"/>
            <a:ext cx="8189001" cy="3068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Faciliter la prise d’information visuelle</a:t>
            </a:r>
            <a:endParaRPr lang="fr-FR" u="sng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fr-FR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Le client effectue un tri mental dans sa prise d’information qu’il faut faciliter. L’utilisateur ne lit plus, il pioche des portions de textes »</a:t>
            </a:r>
            <a:endParaRPr lang="fr-FR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fr-FR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fr-FR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faut distinguer graphiquement ce qui est du domaine de « l’interaction » de ce qui est de l’ordre du « contenu textuel » </a:t>
            </a:r>
            <a:endParaRPr lang="fr-FR" dirty="0">
              <a:solidFill>
                <a:schemeClr val="accent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fr-FR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éléments interactifs doivent être présentés sous la forme de boutons, plutôt que de liens hypertextes (utilisés pour le web).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78E36F37-5117-9843-9FCC-9F170F3C2ABE}"/>
              </a:ext>
            </a:extLst>
          </p:cNvPr>
          <p:cNvSpPr/>
          <p:nvPr/>
        </p:nvSpPr>
        <p:spPr>
          <a:xfrm>
            <a:off x="534592" y="3477223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3328923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56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79" name="Group 9">
            <a:extLst>
              <a:ext uri="{FF2B5EF4-FFF2-40B4-BE49-F238E27FC236}">
                <a16:creationId xmlns:a16="http://schemas.microsoft.com/office/drawing/2014/main" id="{A888D7CB-0BDB-0958-A2D7-F8015835779F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80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AFBBFA9-04C8-D1E6-5115-894EEBB090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4948DB8-1AAA-91F0-9B98-35E67C8220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4F67A80-C15F-9CD0-048E-C68DBF2DC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23" y="649667"/>
            <a:ext cx="3084381" cy="55586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58BD9D-68A3-A14B-7E87-E04F4D360B2B}"/>
              </a:ext>
            </a:extLst>
          </p:cNvPr>
          <p:cNvSpPr txBox="1"/>
          <p:nvPr/>
        </p:nvSpPr>
        <p:spPr>
          <a:xfrm>
            <a:off x="4693864" y="2380106"/>
            <a:ext cx="39623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cette UI, le bouton « consulter l’article » se confond dans le texte. </a:t>
            </a:r>
          </a:p>
          <a:p>
            <a:r>
              <a:rPr lang="fr-F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représentation sous forme de bouton permettrait à l’utilisateur d’identifier plus facilement cet élément interactif du reste du contenu texte</a:t>
            </a:r>
            <a:endParaRPr lang="id-ID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095638"/>
      </p:ext>
    </p:extLst>
  </p:cSld>
  <p:clrMapOvr>
    <a:masterClrMapping/>
  </p:clrMapOvr>
  <p:transition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4. La vue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619434" y="945889"/>
            <a:ext cx="8189001" cy="1938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Morceler le contenu</a:t>
            </a:r>
            <a:endParaRPr lang="fr-FR" u="sng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Mettre en place un interlignage qui soit commode </a:t>
            </a:r>
            <a:br>
              <a:rPr lang="fr-FR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Proposer des portions de texte digestes (pas trop de lignes)</a:t>
            </a:r>
            <a:b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Segmenter votre hiérarchie d’information en laissant des vides (espacer les titres, les paragraphes)</a:t>
            </a:r>
          </a:p>
          <a:p>
            <a:pPr>
              <a:lnSpc>
                <a:spcPct val="115000"/>
              </a:lnSpc>
            </a:pP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Préférer une alternance de textes / images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C49CCE-CBB8-9440-0C18-6AB8AEEB87F3}"/>
              </a:ext>
            </a:extLst>
          </p:cNvPr>
          <p:cNvSpPr txBox="1"/>
          <p:nvPr/>
        </p:nvSpPr>
        <p:spPr>
          <a:xfrm>
            <a:off x="619434" y="3059032"/>
            <a:ext cx="8189001" cy="392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Gérer les contrastes de couleurs</a:t>
            </a:r>
            <a:endParaRPr lang="fr-FR" u="sng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6C22FCC0-6D6B-250E-43F3-3F512F01CBEC}"/>
              </a:ext>
            </a:extLst>
          </p:cNvPr>
          <p:cNvSpPr txBox="1"/>
          <p:nvPr/>
        </p:nvSpPr>
        <p:spPr>
          <a:xfrm>
            <a:off x="619434" y="3429000"/>
            <a:ext cx="8189001" cy="641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Utiliser des couleurs fortement contrastées.</a:t>
            </a:r>
          </a:p>
          <a:p>
            <a:pPr>
              <a:lnSpc>
                <a:spcPct val="115000"/>
              </a:lnSpc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Noir sur blanc, blanc sur noir, sont des contrastes standards forts approuvés</a:t>
            </a:r>
            <a:endParaRPr lang="fr-FR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43E8154-C8AD-E959-C0C8-B49F9755A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982" y="4440939"/>
            <a:ext cx="4933390" cy="186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77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4. La vue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D4E29B-5DD1-391F-358D-8AFF4A4AA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79" y="1252233"/>
            <a:ext cx="7287642" cy="435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218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4. La vue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FDA886B-6980-9334-8F88-8B174F0BEFE4}"/>
              </a:ext>
            </a:extLst>
          </p:cNvPr>
          <p:cNvSpPr txBox="1"/>
          <p:nvPr/>
        </p:nvSpPr>
        <p:spPr>
          <a:xfrm>
            <a:off x="619434" y="736963"/>
            <a:ext cx="8189001" cy="838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Fonte ou « famille de typographie »</a:t>
            </a:r>
            <a:endParaRPr lang="fr-FR" u="sng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existe 2 types de typographie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8DAA31-D299-067B-5E6E-2C3D3E6E8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574" y="1713172"/>
            <a:ext cx="4254852" cy="2208010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B909A321-E7E4-28C6-B396-06D7061A8C64}"/>
              </a:ext>
            </a:extLst>
          </p:cNvPr>
          <p:cNvSpPr txBox="1"/>
          <p:nvPr/>
        </p:nvSpPr>
        <p:spPr>
          <a:xfrm>
            <a:off x="5013883" y="3937900"/>
            <a:ext cx="1298018" cy="392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Avec Serif</a:t>
            </a:r>
            <a:endParaRPr lang="fr-F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CFE3CF61-CB4F-A426-269F-9D5016204304}"/>
              </a:ext>
            </a:extLst>
          </p:cNvPr>
          <p:cNvSpPr txBox="1"/>
          <p:nvPr/>
        </p:nvSpPr>
        <p:spPr>
          <a:xfrm>
            <a:off x="2664383" y="3924167"/>
            <a:ext cx="1298018" cy="392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Sans Serif</a:t>
            </a:r>
            <a:endParaRPr lang="fr-F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9349832-B2A4-AECB-F5A0-3F82936048FC}"/>
              </a:ext>
            </a:extLst>
          </p:cNvPr>
          <p:cNvSpPr txBox="1"/>
          <p:nvPr/>
        </p:nvSpPr>
        <p:spPr>
          <a:xfrm>
            <a:off x="619434" y="4555892"/>
            <a:ext cx="8003866" cy="1666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Les typographies sans Serif optimisent le processus de lecture digital, et diminuent le nombre de points d’arrêts</a:t>
            </a:r>
          </a:p>
          <a:p>
            <a:pPr>
              <a:lnSpc>
                <a:spcPct val="115000"/>
              </a:lnSpc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Votre code doit intégrer des principes de typographies responsive en utilisant les unités « rem » ou « 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vw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</a:t>
            </a:r>
          </a:p>
          <a:p>
            <a:pPr>
              <a:lnSpc>
                <a:spcPct val="115000"/>
              </a:lnSpc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Limiter l’emploi de typographies fantaisistes (1 ou 2 max)</a:t>
            </a:r>
          </a:p>
        </p:txBody>
      </p:sp>
    </p:spTree>
    <p:extLst>
      <p:ext uri="{BB962C8B-B14F-4D97-AF65-F5344CB8AC3E}">
        <p14:creationId xmlns:p14="http://schemas.microsoft.com/office/powerpoint/2010/main" val="1135068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0" y="86992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UN CONTEXTE D’UTILISATION DÉGRADÉ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6545BE40-4CB7-FDC8-4C4A-EAA8D1966020}"/>
              </a:ext>
            </a:extLst>
          </p:cNvPr>
          <p:cNvSpPr txBox="1"/>
          <p:nvPr/>
        </p:nvSpPr>
        <p:spPr>
          <a:xfrm>
            <a:off x="639317" y="1559898"/>
            <a:ext cx="786536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Différence entre une consultation fixe et mobile : </a:t>
            </a:r>
            <a:r>
              <a:rPr lang="fr-FR" sz="1600" b="1" dirty="0">
                <a:solidFill>
                  <a:schemeClr val="accent4"/>
                </a:solidFill>
              </a:rPr>
              <a:t>le contexte de la pratique</a:t>
            </a:r>
            <a:r>
              <a:rPr lang="fr-FR" sz="1600" dirty="0">
                <a:solidFill>
                  <a:schemeClr val="bg1"/>
                </a:solidFill>
              </a:rPr>
              <a:t>.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accent4"/>
                </a:solidFill>
              </a:rPr>
              <a:t>Desktop</a:t>
            </a:r>
            <a:r>
              <a:rPr lang="fr-FR" sz="1600" dirty="0">
                <a:solidFill>
                  <a:schemeClr val="bg1"/>
                </a:solidFill>
              </a:rPr>
              <a:t> : Attentifs sur une chaise / grand écran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accent4"/>
                </a:solidFill>
              </a:rPr>
              <a:t>Mobile</a:t>
            </a:r>
            <a:r>
              <a:rPr lang="fr-FR" sz="1600" dirty="0">
                <a:solidFill>
                  <a:schemeClr val="bg1"/>
                </a:solidFill>
              </a:rPr>
              <a:t> : En situation nomade avec une attention limitée et des parasites qui viennent troubler la consultation / écran réduit</a:t>
            </a:r>
          </a:p>
          <a:p>
            <a:endParaRPr lang="fr-FR" sz="1600" dirty="0">
              <a:solidFill>
                <a:schemeClr val="bg1"/>
              </a:solidFill>
            </a:endParaRPr>
          </a:p>
          <a:p>
            <a:r>
              <a:rPr lang="fr-FR" sz="1600" dirty="0">
                <a:solidFill>
                  <a:schemeClr val="bg1"/>
                </a:solidFill>
              </a:rPr>
              <a:t>Ce contexte « nomade et imprévisible », implique </a:t>
            </a:r>
            <a:r>
              <a:rPr lang="fr-FR" sz="1600" b="1" dirty="0">
                <a:solidFill>
                  <a:schemeClr val="bg1"/>
                </a:solidFill>
              </a:rPr>
              <a:t>une </a:t>
            </a:r>
            <a:r>
              <a:rPr lang="fr-FR" sz="1600" b="1" dirty="0">
                <a:solidFill>
                  <a:schemeClr val="accent4"/>
                </a:solidFill>
              </a:rPr>
              <a:t>dispersion de l’attention de l’utilisateur</a:t>
            </a:r>
            <a:r>
              <a:rPr lang="fr-FR" sz="1600" b="1" dirty="0">
                <a:solidFill>
                  <a:schemeClr val="bg1"/>
                </a:solidFill>
              </a:rPr>
              <a:t>.</a:t>
            </a:r>
            <a:endParaRPr lang="fr-FR" sz="1600" dirty="0">
              <a:solidFill>
                <a:schemeClr val="bg1"/>
              </a:solidFill>
            </a:endParaRPr>
          </a:p>
          <a:p>
            <a:r>
              <a:rPr lang="fr-FR" sz="1600" dirty="0">
                <a:solidFill>
                  <a:schemeClr val="bg1"/>
                </a:solidFill>
              </a:rPr>
              <a:t>L’utilisateur va </a:t>
            </a:r>
            <a:r>
              <a:rPr lang="fr-FR" sz="1600" b="1" dirty="0">
                <a:solidFill>
                  <a:schemeClr val="accent4"/>
                </a:solidFill>
              </a:rPr>
              <a:t>concentrer son attention sur plusieurs sources de signaux</a:t>
            </a:r>
            <a:r>
              <a:rPr lang="fr-FR" sz="1600" dirty="0">
                <a:solidFill>
                  <a:schemeClr val="accent4"/>
                </a:solidFill>
              </a:rPr>
              <a:t> </a:t>
            </a:r>
            <a:r>
              <a:rPr lang="fr-FR" sz="1600" dirty="0">
                <a:solidFill>
                  <a:schemeClr val="bg1"/>
                </a:solidFill>
              </a:rPr>
              <a:t>qui émanent de son environnement</a:t>
            </a:r>
          </a:p>
          <a:p>
            <a:r>
              <a:rPr lang="fr-FR" sz="1600" u="sng" dirty="0">
                <a:solidFill>
                  <a:schemeClr val="bg1"/>
                </a:solidFill>
              </a:rPr>
              <a:t>Ex :</a:t>
            </a:r>
            <a:r>
              <a:rPr lang="fr-FR" sz="1600" dirty="0">
                <a:solidFill>
                  <a:schemeClr val="bg1"/>
                </a:solidFill>
              </a:rPr>
              <a:t> Le bus va s’arrêter, un passager a un problème avec son ticket…</a:t>
            </a:r>
          </a:p>
          <a:p>
            <a:pPr lvl="0"/>
            <a:endParaRPr lang="fr-FR" sz="1600" dirty="0">
              <a:solidFill>
                <a:schemeClr val="bg1"/>
              </a:solidFill>
            </a:endParaRPr>
          </a:p>
          <a:p>
            <a:pPr lvl="0"/>
            <a:r>
              <a:rPr lang="fr-FR" sz="1600" dirty="0">
                <a:solidFill>
                  <a:schemeClr val="accent4"/>
                </a:solidFill>
              </a:rPr>
              <a:t>L</a:t>
            </a:r>
            <a:r>
              <a:rPr lang="fr-FR" sz="1600" b="1" dirty="0">
                <a:solidFill>
                  <a:schemeClr val="accent4"/>
                </a:solidFill>
              </a:rPr>
              <a:t>’utilisateur ne va accorder qu’une partie de sa disponibilité au support</a:t>
            </a:r>
            <a:r>
              <a:rPr lang="fr-FR" sz="1600" dirty="0">
                <a:solidFill>
                  <a:schemeClr val="bg1"/>
                </a:solidFill>
              </a:rPr>
              <a:t>. </a:t>
            </a:r>
          </a:p>
          <a:p>
            <a:r>
              <a:rPr lang="fr-FR" sz="1600" dirty="0">
                <a:solidFill>
                  <a:schemeClr val="bg1"/>
                </a:solidFill>
              </a:rPr>
              <a:t>Il est également important de prendre en compte la nature de l’être humain : « </a:t>
            </a:r>
            <a:r>
              <a:rPr lang="fr-FR" sz="1600" b="1" dirty="0">
                <a:solidFill>
                  <a:schemeClr val="accent4"/>
                </a:solidFill>
              </a:rPr>
              <a:t>impatient</a:t>
            </a:r>
            <a:r>
              <a:rPr lang="fr-FR" sz="1600" b="1" dirty="0">
                <a:solidFill>
                  <a:schemeClr val="bg1"/>
                </a:solidFill>
              </a:rPr>
              <a:t>, </a:t>
            </a:r>
            <a:r>
              <a:rPr lang="fr-FR" sz="1600" b="1" dirty="0">
                <a:solidFill>
                  <a:schemeClr val="accent4"/>
                </a:solidFill>
              </a:rPr>
              <a:t>fainéant</a:t>
            </a:r>
            <a:r>
              <a:rPr lang="fr-FR" sz="1600" b="1" dirty="0">
                <a:solidFill>
                  <a:schemeClr val="bg1"/>
                </a:solidFill>
              </a:rPr>
              <a:t>, </a:t>
            </a:r>
            <a:r>
              <a:rPr lang="fr-FR" sz="1600" b="1" dirty="0">
                <a:solidFill>
                  <a:schemeClr val="accent4"/>
                </a:solidFill>
              </a:rPr>
              <a:t>distrait</a:t>
            </a:r>
            <a:r>
              <a:rPr lang="fr-FR" sz="1600" dirty="0">
                <a:solidFill>
                  <a:schemeClr val="bg1"/>
                </a:solidFill>
              </a:rPr>
              <a:t> ».</a:t>
            </a:r>
          </a:p>
          <a:p>
            <a:r>
              <a:rPr lang="fr-FR" sz="1600" dirty="0">
                <a:solidFill>
                  <a:schemeClr val="bg1"/>
                </a:solidFill>
              </a:rPr>
              <a:t>Cette </a:t>
            </a:r>
            <a:r>
              <a:rPr lang="fr-FR" sz="1600" b="1" dirty="0">
                <a:solidFill>
                  <a:schemeClr val="bg1"/>
                </a:solidFill>
              </a:rPr>
              <a:t>indisponibilité</a:t>
            </a:r>
            <a:r>
              <a:rPr lang="fr-FR" sz="1600" dirty="0">
                <a:solidFill>
                  <a:schemeClr val="bg1"/>
                </a:solidFill>
              </a:rPr>
              <a:t> et cette </a:t>
            </a:r>
            <a:r>
              <a:rPr lang="fr-FR" sz="1600" b="1" dirty="0">
                <a:solidFill>
                  <a:schemeClr val="bg1"/>
                </a:solidFill>
              </a:rPr>
              <a:t>nature </a:t>
            </a:r>
            <a:r>
              <a:rPr lang="fr-FR" sz="1600" dirty="0">
                <a:solidFill>
                  <a:schemeClr val="bg1"/>
                </a:solidFill>
              </a:rPr>
              <a:t>font immerger la notion de « </a:t>
            </a:r>
            <a:r>
              <a:rPr lang="fr-FR" sz="1600" b="1" u="sng" dirty="0">
                <a:solidFill>
                  <a:schemeClr val="accent4"/>
                </a:solidFill>
              </a:rPr>
              <a:t>coût cognitif</a:t>
            </a:r>
            <a:r>
              <a:rPr lang="fr-FR" sz="1600" u="sng" dirty="0">
                <a:solidFill>
                  <a:schemeClr val="accent4"/>
                </a:solidFill>
              </a:rPr>
              <a:t> </a:t>
            </a:r>
            <a:r>
              <a:rPr lang="fr-FR" sz="1600" dirty="0">
                <a:solidFill>
                  <a:schemeClr val="bg1"/>
                </a:solidFill>
              </a:rPr>
              <a:t>» : l'attribution de ressources attentionnelles à cette tâche. 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6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43" name="Group 9"/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44" name="Freeform 10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11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46" name="Group 12"/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53" name="Freeform 13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14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55" name="Straight Connector 15"/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3">
            <a:extLst>
              <a:ext uri="{FF2B5EF4-FFF2-40B4-BE49-F238E27FC236}">
                <a16:creationId xmlns:a16="http://schemas.microsoft.com/office/drawing/2014/main" id="{DC8A0089-8ADF-ABCD-8CCB-86FEE5B88195}"/>
              </a:ext>
            </a:extLst>
          </p:cNvPr>
          <p:cNvSpPr/>
          <p:nvPr/>
        </p:nvSpPr>
        <p:spPr>
          <a:xfrm>
            <a:off x="548467" y="4370798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47868B35-B569-B59A-B934-DF87F9C71DF3}"/>
              </a:ext>
            </a:extLst>
          </p:cNvPr>
          <p:cNvSpPr/>
          <p:nvPr/>
        </p:nvSpPr>
        <p:spPr>
          <a:xfrm>
            <a:off x="557692" y="1685191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B0C2C2-329F-4D63-957B-9BAC74723206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Un contexte d’utilisation dégradé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00A75355-D165-7694-034E-47A87E22ED65}"/>
              </a:ext>
            </a:extLst>
          </p:cNvPr>
          <p:cNvSpPr/>
          <p:nvPr/>
        </p:nvSpPr>
        <p:spPr>
          <a:xfrm>
            <a:off x="561596" y="2908312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3068741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17" grpId="0" animBg="1"/>
      <p:bldP spid="3" grpId="0" animBg="1"/>
      <p:bldP spid="4" grpId="0"/>
      <p:bldP spid="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4832082" y="0"/>
            <a:ext cx="0" cy="256659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506F70FB-415A-6399-C3EE-048A0F07605A}"/>
              </a:ext>
            </a:extLst>
          </p:cNvPr>
          <p:cNvSpPr/>
          <p:nvPr/>
        </p:nvSpPr>
        <p:spPr>
          <a:xfrm>
            <a:off x="1855606" y="2875002"/>
            <a:ext cx="59529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Merci pour votre attention.</a:t>
            </a:r>
          </a:p>
          <a:p>
            <a:pPr algn="ctr"/>
            <a:r>
              <a:rPr lang="fr-FR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Je suis disponible pour répondre à vos questions</a:t>
            </a:r>
            <a:endParaRPr lang="id-ID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cxnSp>
        <p:nvCxnSpPr>
          <p:cNvPr id="4" name="Straight Connector 41">
            <a:extLst>
              <a:ext uri="{FF2B5EF4-FFF2-40B4-BE49-F238E27FC236}">
                <a16:creationId xmlns:a16="http://schemas.microsoft.com/office/drawing/2014/main" id="{CE19AE2B-ED5A-4BE3-9F56-FD2359E6030E}"/>
              </a:ext>
            </a:extLst>
          </p:cNvPr>
          <p:cNvCxnSpPr/>
          <p:nvPr/>
        </p:nvCxnSpPr>
        <p:spPr>
          <a:xfrm>
            <a:off x="4552941" y="3630240"/>
            <a:ext cx="558263" cy="0"/>
          </a:xfrm>
          <a:prstGeom prst="line">
            <a:avLst/>
          </a:prstGeom>
          <a:ln w="158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9">
            <a:extLst>
              <a:ext uri="{FF2B5EF4-FFF2-40B4-BE49-F238E27FC236}">
                <a16:creationId xmlns:a16="http://schemas.microsoft.com/office/drawing/2014/main" id="{0068DB96-C063-9462-E2DD-EEEFE7F0496E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6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ECF9933-C1B4-E3AE-09A4-993B5942F5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FFF50D8-8F73-9950-1567-38476416029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2" name="Group 52">
            <a:extLst>
              <a:ext uri="{FF2B5EF4-FFF2-40B4-BE49-F238E27FC236}">
                <a16:creationId xmlns:a16="http://schemas.microsoft.com/office/drawing/2014/main" id="{521066B5-F06A-097C-8CD7-5EBA47D8595A}"/>
              </a:ext>
            </a:extLst>
          </p:cNvPr>
          <p:cNvGrpSpPr/>
          <p:nvPr/>
        </p:nvGrpSpPr>
        <p:grpSpPr>
          <a:xfrm>
            <a:off x="2694033" y="5512536"/>
            <a:ext cx="3755942" cy="3649470"/>
            <a:chOff x="3690938" y="436563"/>
            <a:chExt cx="5264150" cy="5114925"/>
          </a:xfrm>
        </p:grpSpPr>
        <p:sp>
          <p:nvSpPr>
            <p:cNvPr id="13" name="Freeform 53">
              <a:extLst>
                <a:ext uri="{FF2B5EF4-FFF2-40B4-BE49-F238E27FC236}">
                  <a16:creationId xmlns:a16="http://schemas.microsoft.com/office/drawing/2014/main" id="{6D62B8E8-E80F-1A3E-515E-2CA7241FDB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0938" y="436563"/>
              <a:ext cx="5264150" cy="5114925"/>
            </a:xfrm>
            <a:custGeom>
              <a:avLst/>
              <a:gdLst>
                <a:gd name="T0" fmla="*/ 2355 w 2519"/>
                <a:gd name="T1" fmla="*/ 1508 h 2448"/>
                <a:gd name="T2" fmla="*/ 2189 w 2519"/>
                <a:gd name="T3" fmla="*/ 1879 h 2448"/>
                <a:gd name="T4" fmla="*/ 2175 w 2519"/>
                <a:gd name="T5" fmla="*/ 1942 h 2448"/>
                <a:gd name="T6" fmla="*/ 2012 w 2519"/>
                <a:gd name="T7" fmla="*/ 2110 h 2448"/>
                <a:gd name="T8" fmla="*/ 1952 w 2519"/>
                <a:gd name="T9" fmla="*/ 2246 h 2448"/>
                <a:gd name="T10" fmla="*/ 1892 w 2519"/>
                <a:gd name="T11" fmla="*/ 2214 h 2448"/>
                <a:gd name="T12" fmla="*/ 1571 w 2519"/>
                <a:gd name="T13" fmla="*/ 2367 h 2448"/>
                <a:gd name="T14" fmla="*/ 1499 w 2519"/>
                <a:gd name="T15" fmla="*/ 2401 h 2448"/>
                <a:gd name="T16" fmla="*/ 1365 w 2519"/>
                <a:gd name="T17" fmla="*/ 2378 h 2448"/>
                <a:gd name="T18" fmla="*/ 856 w 2519"/>
                <a:gd name="T19" fmla="*/ 2171 h 2448"/>
                <a:gd name="T20" fmla="*/ 337 w 2519"/>
                <a:gd name="T21" fmla="*/ 775 h 2448"/>
                <a:gd name="T22" fmla="*/ 1155 w 2519"/>
                <a:gd name="T23" fmla="*/ 132 h 2448"/>
                <a:gd name="T24" fmla="*/ 1223 w 2519"/>
                <a:gd name="T25" fmla="*/ 75 h 2448"/>
                <a:gd name="T26" fmla="*/ 1380 w 2519"/>
                <a:gd name="T27" fmla="*/ 119 h 2448"/>
                <a:gd name="T28" fmla="*/ 1517 w 2519"/>
                <a:gd name="T29" fmla="*/ 98 h 2448"/>
                <a:gd name="T30" fmla="*/ 1927 w 2519"/>
                <a:gd name="T31" fmla="*/ 444 h 2448"/>
                <a:gd name="T32" fmla="*/ 2125 w 2519"/>
                <a:gd name="T33" fmla="*/ 591 h 2448"/>
                <a:gd name="T34" fmla="*/ 2125 w 2519"/>
                <a:gd name="T35" fmla="*/ 591 h 2448"/>
                <a:gd name="T36" fmla="*/ 1690 w 2519"/>
                <a:gd name="T37" fmla="*/ 393 h 2448"/>
                <a:gd name="T38" fmla="*/ 195 w 2519"/>
                <a:gd name="T39" fmla="*/ 1086 h 2448"/>
                <a:gd name="T40" fmla="*/ 163 w 2519"/>
                <a:gd name="T41" fmla="*/ 1009 h 2448"/>
                <a:gd name="T42" fmla="*/ 201 w 2519"/>
                <a:gd name="T43" fmla="*/ 764 h 2448"/>
                <a:gd name="T44" fmla="*/ 337 w 2519"/>
                <a:gd name="T45" fmla="*/ 775 h 2448"/>
                <a:gd name="T46" fmla="*/ 1384 w 2519"/>
                <a:gd name="T47" fmla="*/ 66 h 2448"/>
                <a:gd name="T48" fmla="*/ 1147 w 2519"/>
                <a:gd name="T49" fmla="*/ 0 h 2448"/>
                <a:gd name="T50" fmla="*/ 1064 w 2519"/>
                <a:gd name="T51" fmla="*/ 79 h 2448"/>
                <a:gd name="T52" fmla="*/ 141 w 2519"/>
                <a:gd name="T53" fmla="*/ 925 h 2448"/>
                <a:gd name="T54" fmla="*/ 83 w 2519"/>
                <a:gd name="T55" fmla="*/ 1247 h 2448"/>
                <a:gd name="T56" fmla="*/ 1468 w 2519"/>
                <a:gd name="T57" fmla="*/ 2434 h 2448"/>
                <a:gd name="T58" fmla="*/ 1476 w 2519"/>
                <a:gd name="T59" fmla="*/ 2447 h 2448"/>
                <a:gd name="T60" fmla="*/ 1604 w 2519"/>
                <a:gd name="T61" fmla="*/ 2447 h 2448"/>
                <a:gd name="T62" fmla="*/ 1599 w 2519"/>
                <a:gd name="T63" fmla="*/ 2406 h 2448"/>
                <a:gd name="T64" fmla="*/ 1941 w 2519"/>
                <a:gd name="T65" fmla="*/ 2315 h 2448"/>
                <a:gd name="T66" fmla="*/ 2028 w 2519"/>
                <a:gd name="T67" fmla="*/ 2212 h 2448"/>
                <a:gd name="T68" fmla="*/ 2102 w 2519"/>
                <a:gd name="T69" fmla="*/ 2227 h 2448"/>
                <a:gd name="T70" fmla="*/ 2154 w 2519"/>
                <a:gd name="T71" fmla="*/ 2075 h 2448"/>
                <a:gd name="T72" fmla="*/ 2198 w 2519"/>
                <a:gd name="T73" fmla="*/ 2030 h 2448"/>
                <a:gd name="T74" fmla="*/ 2252 w 2519"/>
                <a:gd name="T75" fmla="*/ 1939 h 2448"/>
                <a:gd name="T76" fmla="*/ 2274 w 2519"/>
                <a:gd name="T77" fmla="*/ 1943 h 2448"/>
                <a:gd name="T78" fmla="*/ 2480 w 2519"/>
                <a:gd name="T79" fmla="*/ 1372 h 2448"/>
                <a:gd name="T80" fmla="*/ 2465 w 2519"/>
                <a:gd name="T81" fmla="*/ 883 h 2448"/>
                <a:gd name="T82" fmla="*/ 1600 w 2519"/>
                <a:gd name="T83" fmla="*/ 96 h 2448"/>
                <a:gd name="T84" fmla="*/ 1553 w 2519"/>
                <a:gd name="T85" fmla="*/ 0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19" h="2448">
                  <a:moveTo>
                    <a:pt x="2355" y="1508"/>
                  </a:moveTo>
                  <a:cubicBezTo>
                    <a:pt x="2355" y="1508"/>
                    <a:pt x="2355" y="1508"/>
                    <a:pt x="2355" y="1508"/>
                  </a:cubicBezTo>
                  <a:cubicBezTo>
                    <a:pt x="2355" y="1508"/>
                    <a:pt x="2355" y="1508"/>
                    <a:pt x="2355" y="1508"/>
                  </a:cubicBezTo>
                  <a:cubicBezTo>
                    <a:pt x="2306" y="1653"/>
                    <a:pt x="2250" y="1775"/>
                    <a:pt x="2189" y="1879"/>
                  </a:cubicBezTo>
                  <a:cubicBezTo>
                    <a:pt x="2192" y="1882"/>
                    <a:pt x="2194" y="1884"/>
                    <a:pt x="2196" y="1887"/>
                  </a:cubicBezTo>
                  <a:cubicBezTo>
                    <a:pt x="2207" y="1908"/>
                    <a:pt x="2188" y="1927"/>
                    <a:pt x="2175" y="1942"/>
                  </a:cubicBezTo>
                  <a:cubicBezTo>
                    <a:pt x="2155" y="1964"/>
                    <a:pt x="2132" y="1984"/>
                    <a:pt x="2108" y="2000"/>
                  </a:cubicBezTo>
                  <a:cubicBezTo>
                    <a:pt x="2077" y="2040"/>
                    <a:pt x="2045" y="2077"/>
                    <a:pt x="2012" y="2110"/>
                  </a:cubicBezTo>
                  <a:cubicBezTo>
                    <a:pt x="2018" y="2127"/>
                    <a:pt x="2022" y="2147"/>
                    <a:pt x="2023" y="2159"/>
                  </a:cubicBezTo>
                  <a:cubicBezTo>
                    <a:pt x="2003" y="2188"/>
                    <a:pt x="1975" y="2216"/>
                    <a:pt x="1952" y="2246"/>
                  </a:cubicBezTo>
                  <a:cubicBezTo>
                    <a:pt x="1950" y="2246"/>
                    <a:pt x="1948" y="2247"/>
                    <a:pt x="1946" y="2247"/>
                  </a:cubicBezTo>
                  <a:cubicBezTo>
                    <a:pt x="1927" y="2247"/>
                    <a:pt x="1909" y="2229"/>
                    <a:pt x="1892" y="2214"/>
                  </a:cubicBezTo>
                  <a:cubicBezTo>
                    <a:pt x="1791" y="2286"/>
                    <a:pt x="1685" y="2330"/>
                    <a:pt x="1579" y="2354"/>
                  </a:cubicBezTo>
                  <a:cubicBezTo>
                    <a:pt x="1578" y="2359"/>
                    <a:pt x="1575" y="2363"/>
                    <a:pt x="1571" y="2367"/>
                  </a:cubicBezTo>
                  <a:cubicBezTo>
                    <a:pt x="1554" y="2383"/>
                    <a:pt x="1531" y="2401"/>
                    <a:pt x="1507" y="2401"/>
                  </a:cubicBezTo>
                  <a:cubicBezTo>
                    <a:pt x="1504" y="2401"/>
                    <a:pt x="1502" y="2401"/>
                    <a:pt x="1499" y="2401"/>
                  </a:cubicBezTo>
                  <a:cubicBezTo>
                    <a:pt x="1485" y="2395"/>
                    <a:pt x="1475" y="2383"/>
                    <a:pt x="1464" y="2373"/>
                  </a:cubicBezTo>
                  <a:cubicBezTo>
                    <a:pt x="1431" y="2376"/>
                    <a:pt x="1397" y="2378"/>
                    <a:pt x="1365" y="2378"/>
                  </a:cubicBezTo>
                  <a:cubicBezTo>
                    <a:pt x="957" y="2378"/>
                    <a:pt x="601" y="2145"/>
                    <a:pt x="601" y="2145"/>
                  </a:cubicBezTo>
                  <a:cubicBezTo>
                    <a:pt x="690" y="2163"/>
                    <a:pt x="775" y="2171"/>
                    <a:pt x="856" y="2171"/>
                  </a:cubicBezTo>
                  <a:cubicBezTo>
                    <a:pt x="1389" y="2171"/>
                    <a:pt x="1784" y="1817"/>
                    <a:pt x="2355" y="1508"/>
                  </a:cubicBezTo>
                  <a:moveTo>
                    <a:pt x="337" y="775"/>
                  </a:moveTo>
                  <a:cubicBezTo>
                    <a:pt x="448" y="577"/>
                    <a:pt x="616" y="355"/>
                    <a:pt x="860" y="216"/>
                  </a:cubicBezTo>
                  <a:cubicBezTo>
                    <a:pt x="956" y="161"/>
                    <a:pt x="1056" y="136"/>
                    <a:pt x="1155" y="132"/>
                  </a:cubicBezTo>
                  <a:cubicBezTo>
                    <a:pt x="1177" y="110"/>
                    <a:pt x="1192" y="76"/>
                    <a:pt x="1222" y="75"/>
                  </a:cubicBezTo>
                  <a:cubicBezTo>
                    <a:pt x="1222" y="75"/>
                    <a:pt x="1223" y="75"/>
                    <a:pt x="1223" y="75"/>
                  </a:cubicBezTo>
                  <a:cubicBezTo>
                    <a:pt x="1228" y="75"/>
                    <a:pt x="1234" y="76"/>
                    <a:pt x="1239" y="78"/>
                  </a:cubicBezTo>
                  <a:cubicBezTo>
                    <a:pt x="1287" y="90"/>
                    <a:pt x="1331" y="119"/>
                    <a:pt x="1380" y="119"/>
                  </a:cubicBezTo>
                  <a:cubicBezTo>
                    <a:pt x="1387" y="119"/>
                    <a:pt x="1393" y="119"/>
                    <a:pt x="1400" y="117"/>
                  </a:cubicBezTo>
                  <a:cubicBezTo>
                    <a:pt x="1439" y="115"/>
                    <a:pt x="1480" y="116"/>
                    <a:pt x="1517" y="98"/>
                  </a:cubicBezTo>
                  <a:cubicBezTo>
                    <a:pt x="1553" y="117"/>
                    <a:pt x="1536" y="169"/>
                    <a:pt x="1532" y="201"/>
                  </a:cubicBezTo>
                  <a:cubicBezTo>
                    <a:pt x="1629" y="239"/>
                    <a:pt x="1789" y="345"/>
                    <a:pt x="1927" y="444"/>
                  </a:cubicBezTo>
                  <a:cubicBezTo>
                    <a:pt x="1953" y="457"/>
                    <a:pt x="1979" y="473"/>
                    <a:pt x="2002" y="492"/>
                  </a:cubicBezTo>
                  <a:cubicBezTo>
                    <a:pt x="2055" y="534"/>
                    <a:pt x="2095" y="567"/>
                    <a:pt x="2125" y="591"/>
                  </a:cubicBezTo>
                  <a:cubicBezTo>
                    <a:pt x="2169" y="625"/>
                    <a:pt x="2197" y="646"/>
                    <a:pt x="2196" y="646"/>
                  </a:cubicBezTo>
                  <a:cubicBezTo>
                    <a:pt x="2196" y="646"/>
                    <a:pt x="2174" y="630"/>
                    <a:pt x="2125" y="591"/>
                  </a:cubicBezTo>
                  <a:cubicBezTo>
                    <a:pt x="2076" y="553"/>
                    <a:pt x="2005" y="499"/>
                    <a:pt x="1927" y="444"/>
                  </a:cubicBezTo>
                  <a:cubicBezTo>
                    <a:pt x="1856" y="408"/>
                    <a:pt x="1776" y="393"/>
                    <a:pt x="1690" y="393"/>
                  </a:cubicBezTo>
                  <a:cubicBezTo>
                    <a:pt x="1074" y="393"/>
                    <a:pt x="159" y="1197"/>
                    <a:pt x="159" y="1197"/>
                  </a:cubicBezTo>
                  <a:cubicBezTo>
                    <a:pt x="159" y="1197"/>
                    <a:pt x="170" y="1155"/>
                    <a:pt x="195" y="1086"/>
                  </a:cubicBezTo>
                  <a:cubicBezTo>
                    <a:pt x="191" y="1085"/>
                    <a:pt x="186" y="1084"/>
                    <a:pt x="181" y="1083"/>
                  </a:cubicBezTo>
                  <a:cubicBezTo>
                    <a:pt x="135" y="1082"/>
                    <a:pt x="122" y="1031"/>
                    <a:pt x="163" y="1009"/>
                  </a:cubicBezTo>
                  <a:cubicBezTo>
                    <a:pt x="202" y="973"/>
                    <a:pt x="214" y="913"/>
                    <a:pt x="191" y="865"/>
                  </a:cubicBezTo>
                  <a:cubicBezTo>
                    <a:pt x="171" y="834"/>
                    <a:pt x="150" y="778"/>
                    <a:pt x="201" y="764"/>
                  </a:cubicBezTo>
                  <a:cubicBezTo>
                    <a:pt x="203" y="764"/>
                    <a:pt x="206" y="764"/>
                    <a:pt x="209" y="764"/>
                  </a:cubicBezTo>
                  <a:cubicBezTo>
                    <a:pt x="251" y="764"/>
                    <a:pt x="294" y="774"/>
                    <a:pt x="337" y="775"/>
                  </a:cubicBezTo>
                  <a:moveTo>
                    <a:pt x="1553" y="0"/>
                  </a:moveTo>
                  <a:cubicBezTo>
                    <a:pt x="1533" y="0"/>
                    <a:pt x="1484" y="66"/>
                    <a:pt x="1384" y="66"/>
                  </a:cubicBezTo>
                  <a:cubicBezTo>
                    <a:pt x="1384" y="66"/>
                    <a:pt x="1384" y="66"/>
                    <a:pt x="1384" y="66"/>
                  </a:cubicBezTo>
                  <a:cubicBezTo>
                    <a:pt x="1284" y="66"/>
                    <a:pt x="1192" y="0"/>
                    <a:pt x="1147" y="0"/>
                  </a:cubicBezTo>
                  <a:cubicBezTo>
                    <a:pt x="1130" y="0"/>
                    <a:pt x="1120" y="10"/>
                    <a:pt x="1120" y="39"/>
                  </a:cubicBezTo>
                  <a:cubicBezTo>
                    <a:pt x="1120" y="57"/>
                    <a:pt x="1057" y="63"/>
                    <a:pt x="1064" y="79"/>
                  </a:cubicBezTo>
                  <a:cubicBezTo>
                    <a:pt x="685" y="142"/>
                    <a:pt x="390" y="363"/>
                    <a:pt x="219" y="692"/>
                  </a:cubicBezTo>
                  <a:cubicBezTo>
                    <a:pt x="63" y="708"/>
                    <a:pt x="141" y="799"/>
                    <a:pt x="141" y="925"/>
                  </a:cubicBezTo>
                  <a:cubicBezTo>
                    <a:pt x="141" y="1012"/>
                    <a:pt x="0" y="1100"/>
                    <a:pt x="88" y="1144"/>
                  </a:cubicBezTo>
                  <a:cubicBezTo>
                    <a:pt x="85" y="1178"/>
                    <a:pt x="83" y="1212"/>
                    <a:pt x="83" y="1247"/>
                  </a:cubicBezTo>
                  <a:cubicBezTo>
                    <a:pt x="83" y="1910"/>
                    <a:pt x="622" y="2448"/>
                    <a:pt x="1285" y="2448"/>
                  </a:cubicBezTo>
                  <a:cubicBezTo>
                    <a:pt x="1347" y="2448"/>
                    <a:pt x="1408" y="2443"/>
                    <a:pt x="1468" y="2434"/>
                  </a:cubicBezTo>
                  <a:cubicBezTo>
                    <a:pt x="1468" y="2434"/>
                    <a:pt x="1468" y="2435"/>
                    <a:pt x="1468" y="2436"/>
                  </a:cubicBezTo>
                  <a:cubicBezTo>
                    <a:pt x="1468" y="2444"/>
                    <a:pt x="1471" y="2447"/>
                    <a:pt x="1476" y="2447"/>
                  </a:cubicBezTo>
                  <a:cubicBezTo>
                    <a:pt x="1491" y="2447"/>
                    <a:pt x="1526" y="2415"/>
                    <a:pt x="1555" y="2415"/>
                  </a:cubicBezTo>
                  <a:cubicBezTo>
                    <a:pt x="1584" y="2415"/>
                    <a:pt x="1599" y="2447"/>
                    <a:pt x="1604" y="2447"/>
                  </a:cubicBezTo>
                  <a:cubicBezTo>
                    <a:pt x="1606" y="2447"/>
                    <a:pt x="1606" y="2444"/>
                    <a:pt x="1606" y="2436"/>
                  </a:cubicBezTo>
                  <a:cubicBezTo>
                    <a:pt x="1606" y="2425"/>
                    <a:pt x="1604" y="2415"/>
                    <a:pt x="1599" y="2406"/>
                  </a:cubicBezTo>
                  <a:cubicBezTo>
                    <a:pt x="1698" y="2380"/>
                    <a:pt x="1771" y="2347"/>
                    <a:pt x="1858" y="2297"/>
                  </a:cubicBezTo>
                  <a:cubicBezTo>
                    <a:pt x="1901" y="2309"/>
                    <a:pt x="1924" y="2315"/>
                    <a:pt x="1941" y="2315"/>
                  </a:cubicBezTo>
                  <a:cubicBezTo>
                    <a:pt x="1957" y="2315"/>
                    <a:pt x="1967" y="2310"/>
                    <a:pt x="1982" y="2300"/>
                  </a:cubicBezTo>
                  <a:cubicBezTo>
                    <a:pt x="2040" y="2261"/>
                    <a:pt x="1985" y="2212"/>
                    <a:pt x="2028" y="2212"/>
                  </a:cubicBezTo>
                  <a:cubicBezTo>
                    <a:pt x="2040" y="2212"/>
                    <a:pt x="2060" y="2216"/>
                    <a:pt x="2093" y="2225"/>
                  </a:cubicBezTo>
                  <a:cubicBezTo>
                    <a:pt x="2097" y="2227"/>
                    <a:pt x="2100" y="2227"/>
                    <a:pt x="2102" y="2227"/>
                  </a:cubicBezTo>
                  <a:cubicBezTo>
                    <a:pt x="2121" y="2227"/>
                    <a:pt x="2078" y="2189"/>
                    <a:pt x="2054" y="2169"/>
                  </a:cubicBezTo>
                  <a:cubicBezTo>
                    <a:pt x="2089" y="2140"/>
                    <a:pt x="2123" y="2108"/>
                    <a:pt x="2154" y="2075"/>
                  </a:cubicBezTo>
                  <a:cubicBezTo>
                    <a:pt x="2157" y="2079"/>
                    <a:pt x="2159" y="2081"/>
                    <a:pt x="2160" y="2081"/>
                  </a:cubicBezTo>
                  <a:cubicBezTo>
                    <a:pt x="2170" y="2081"/>
                    <a:pt x="2172" y="2030"/>
                    <a:pt x="2198" y="2030"/>
                  </a:cubicBezTo>
                  <a:cubicBezTo>
                    <a:pt x="2246" y="2030"/>
                    <a:pt x="2231" y="2011"/>
                    <a:pt x="2231" y="1958"/>
                  </a:cubicBezTo>
                  <a:cubicBezTo>
                    <a:pt x="2231" y="1943"/>
                    <a:pt x="2241" y="1939"/>
                    <a:pt x="2252" y="1939"/>
                  </a:cubicBezTo>
                  <a:cubicBezTo>
                    <a:pt x="2257" y="1939"/>
                    <a:pt x="2262" y="1940"/>
                    <a:pt x="2266" y="1941"/>
                  </a:cubicBezTo>
                  <a:cubicBezTo>
                    <a:pt x="2270" y="1942"/>
                    <a:pt x="2273" y="1943"/>
                    <a:pt x="2274" y="1943"/>
                  </a:cubicBezTo>
                  <a:cubicBezTo>
                    <a:pt x="2275" y="1943"/>
                    <a:pt x="2273" y="1942"/>
                    <a:pt x="2267" y="1938"/>
                  </a:cubicBezTo>
                  <a:cubicBezTo>
                    <a:pt x="2382" y="1775"/>
                    <a:pt x="2458" y="1581"/>
                    <a:pt x="2480" y="1372"/>
                  </a:cubicBezTo>
                  <a:cubicBezTo>
                    <a:pt x="2519" y="1352"/>
                    <a:pt x="2513" y="1263"/>
                    <a:pt x="2477" y="1147"/>
                  </a:cubicBezTo>
                  <a:cubicBezTo>
                    <a:pt x="2437" y="1017"/>
                    <a:pt x="2512" y="883"/>
                    <a:pt x="2465" y="883"/>
                  </a:cubicBezTo>
                  <a:cubicBezTo>
                    <a:pt x="2455" y="883"/>
                    <a:pt x="2444" y="889"/>
                    <a:pt x="2435" y="900"/>
                  </a:cubicBezTo>
                  <a:cubicBezTo>
                    <a:pt x="2312" y="493"/>
                    <a:pt x="2016" y="195"/>
                    <a:pt x="1600" y="96"/>
                  </a:cubicBezTo>
                  <a:cubicBezTo>
                    <a:pt x="1612" y="75"/>
                    <a:pt x="1564" y="63"/>
                    <a:pt x="1564" y="39"/>
                  </a:cubicBezTo>
                  <a:cubicBezTo>
                    <a:pt x="1564" y="10"/>
                    <a:pt x="1561" y="0"/>
                    <a:pt x="1553" y="0"/>
                  </a:cubicBezTo>
                </a:path>
              </a:pathLst>
            </a:custGeom>
            <a:solidFill>
              <a:srgbClr val="D4DD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" name="Freeform 54">
              <a:extLst>
                <a:ext uri="{FF2B5EF4-FFF2-40B4-BE49-F238E27FC236}">
                  <a16:creationId xmlns:a16="http://schemas.microsoft.com/office/drawing/2014/main" id="{E71A374F-F142-3D06-E73A-EBEC961F96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526" y="593726"/>
              <a:ext cx="4335463" cy="2343150"/>
            </a:xfrm>
            <a:custGeom>
              <a:avLst/>
              <a:gdLst>
                <a:gd name="T0" fmla="*/ 2003 w 2075"/>
                <a:gd name="T1" fmla="*/ 516 h 1122"/>
                <a:gd name="T2" fmla="*/ 2074 w 2075"/>
                <a:gd name="T3" fmla="*/ 571 h 1122"/>
                <a:gd name="T4" fmla="*/ 2003 w 2075"/>
                <a:gd name="T5" fmla="*/ 516 h 1122"/>
                <a:gd name="T6" fmla="*/ 1805 w 2075"/>
                <a:gd name="T7" fmla="*/ 369 h 1122"/>
                <a:gd name="T8" fmla="*/ 2003 w 2075"/>
                <a:gd name="T9" fmla="*/ 516 h 1122"/>
                <a:gd name="T10" fmla="*/ 1880 w 2075"/>
                <a:gd name="T11" fmla="*/ 417 h 1122"/>
                <a:gd name="T12" fmla="*/ 1805 w 2075"/>
                <a:gd name="T13" fmla="*/ 369 h 1122"/>
                <a:gd name="T14" fmla="*/ 847 w 2075"/>
                <a:gd name="T15" fmla="*/ 250 h 1122"/>
                <a:gd name="T16" fmla="*/ 764 w 2075"/>
                <a:gd name="T17" fmla="*/ 214 h 1122"/>
                <a:gd name="T18" fmla="*/ 872 w 2075"/>
                <a:gd name="T19" fmla="*/ 140 h 1122"/>
                <a:gd name="T20" fmla="*/ 915 w 2075"/>
                <a:gd name="T21" fmla="*/ 136 h 1122"/>
                <a:gd name="T22" fmla="*/ 998 w 2075"/>
                <a:gd name="T23" fmla="*/ 172 h 1122"/>
                <a:gd name="T24" fmla="*/ 891 w 2075"/>
                <a:gd name="T25" fmla="*/ 246 h 1122"/>
                <a:gd name="T26" fmla="*/ 847 w 2075"/>
                <a:gd name="T27" fmla="*/ 250 h 1122"/>
                <a:gd name="T28" fmla="*/ 1101 w 2075"/>
                <a:gd name="T29" fmla="*/ 0 h 1122"/>
                <a:gd name="T30" fmla="*/ 1100 w 2075"/>
                <a:gd name="T31" fmla="*/ 0 h 1122"/>
                <a:gd name="T32" fmla="*/ 1033 w 2075"/>
                <a:gd name="T33" fmla="*/ 57 h 1122"/>
                <a:gd name="T34" fmla="*/ 738 w 2075"/>
                <a:gd name="T35" fmla="*/ 141 h 1122"/>
                <a:gd name="T36" fmla="*/ 215 w 2075"/>
                <a:gd name="T37" fmla="*/ 700 h 1122"/>
                <a:gd name="T38" fmla="*/ 87 w 2075"/>
                <a:gd name="T39" fmla="*/ 689 h 1122"/>
                <a:gd name="T40" fmla="*/ 79 w 2075"/>
                <a:gd name="T41" fmla="*/ 689 h 1122"/>
                <a:gd name="T42" fmla="*/ 69 w 2075"/>
                <a:gd name="T43" fmla="*/ 790 h 1122"/>
                <a:gd name="T44" fmla="*/ 41 w 2075"/>
                <a:gd name="T45" fmla="*/ 934 h 1122"/>
                <a:gd name="T46" fmla="*/ 59 w 2075"/>
                <a:gd name="T47" fmla="*/ 1008 h 1122"/>
                <a:gd name="T48" fmla="*/ 73 w 2075"/>
                <a:gd name="T49" fmla="*/ 1011 h 1122"/>
                <a:gd name="T50" fmla="*/ 37 w 2075"/>
                <a:gd name="T51" fmla="*/ 1122 h 1122"/>
                <a:gd name="T52" fmla="*/ 1568 w 2075"/>
                <a:gd name="T53" fmla="*/ 318 h 1122"/>
                <a:gd name="T54" fmla="*/ 1805 w 2075"/>
                <a:gd name="T55" fmla="*/ 369 h 1122"/>
                <a:gd name="T56" fmla="*/ 1410 w 2075"/>
                <a:gd name="T57" fmla="*/ 126 h 1122"/>
                <a:gd name="T58" fmla="*/ 1395 w 2075"/>
                <a:gd name="T59" fmla="*/ 23 h 1122"/>
                <a:gd name="T60" fmla="*/ 1278 w 2075"/>
                <a:gd name="T61" fmla="*/ 42 h 1122"/>
                <a:gd name="T62" fmla="*/ 1258 w 2075"/>
                <a:gd name="T63" fmla="*/ 44 h 1122"/>
                <a:gd name="T64" fmla="*/ 1117 w 2075"/>
                <a:gd name="T65" fmla="*/ 3 h 1122"/>
                <a:gd name="T66" fmla="*/ 1101 w 2075"/>
                <a:gd name="T67" fmla="*/ 0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75" h="1122">
                  <a:moveTo>
                    <a:pt x="2003" y="516"/>
                  </a:moveTo>
                  <a:cubicBezTo>
                    <a:pt x="2052" y="555"/>
                    <a:pt x="2074" y="571"/>
                    <a:pt x="2074" y="571"/>
                  </a:cubicBezTo>
                  <a:cubicBezTo>
                    <a:pt x="2075" y="571"/>
                    <a:pt x="2047" y="550"/>
                    <a:pt x="2003" y="516"/>
                  </a:cubicBezTo>
                  <a:moveTo>
                    <a:pt x="1805" y="369"/>
                  </a:moveTo>
                  <a:cubicBezTo>
                    <a:pt x="1883" y="424"/>
                    <a:pt x="1954" y="478"/>
                    <a:pt x="2003" y="516"/>
                  </a:cubicBezTo>
                  <a:cubicBezTo>
                    <a:pt x="1973" y="492"/>
                    <a:pt x="1933" y="459"/>
                    <a:pt x="1880" y="417"/>
                  </a:cubicBezTo>
                  <a:cubicBezTo>
                    <a:pt x="1857" y="398"/>
                    <a:pt x="1831" y="382"/>
                    <a:pt x="1805" y="369"/>
                  </a:cubicBezTo>
                  <a:moveTo>
                    <a:pt x="847" y="250"/>
                  </a:moveTo>
                  <a:cubicBezTo>
                    <a:pt x="802" y="250"/>
                    <a:pt x="768" y="236"/>
                    <a:pt x="764" y="214"/>
                  </a:cubicBezTo>
                  <a:cubicBezTo>
                    <a:pt x="759" y="185"/>
                    <a:pt x="807" y="151"/>
                    <a:pt x="872" y="140"/>
                  </a:cubicBezTo>
                  <a:cubicBezTo>
                    <a:pt x="887" y="137"/>
                    <a:pt x="901" y="136"/>
                    <a:pt x="915" y="136"/>
                  </a:cubicBezTo>
                  <a:cubicBezTo>
                    <a:pt x="960" y="136"/>
                    <a:pt x="994" y="149"/>
                    <a:pt x="998" y="172"/>
                  </a:cubicBezTo>
                  <a:cubicBezTo>
                    <a:pt x="1003" y="201"/>
                    <a:pt x="955" y="234"/>
                    <a:pt x="891" y="246"/>
                  </a:cubicBezTo>
                  <a:cubicBezTo>
                    <a:pt x="875" y="249"/>
                    <a:pt x="861" y="250"/>
                    <a:pt x="847" y="250"/>
                  </a:cubicBezTo>
                  <a:moveTo>
                    <a:pt x="1101" y="0"/>
                  </a:moveTo>
                  <a:cubicBezTo>
                    <a:pt x="1101" y="0"/>
                    <a:pt x="1100" y="0"/>
                    <a:pt x="1100" y="0"/>
                  </a:cubicBezTo>
                  <a:cubicBezTo>
                    <a:pt x="1070" y="1"/>
                    <a:pt x="1055" y="35"/>
                    <a:pt x="1033" y="57"/>
                  </a:cubicBezTo>
                  <a:cubicBezTo>
                    <a:pt x="934" y="61"/>
                    <a:pt x="834" y="86"/>
                    <a:pt x="738" y="141"/>
                  </a:cubicBezTo>
                  <a:cubicBezTo>
                    <a:pt x="494" y="280"/>
                    <a:pt x="326" y="502"/>
                    <a:pt x="215" y="700"/>
                  </a:cubicBezTo>
                  <a:cubicBezTo>
                    <a:pt x="172" y="699"/>
                    <a:pt x="129" y="689"/>
                    <a:pt x="87" y="689"/>
                  </a:cubicBezTo>
                  <a:cubicBezTo>
                    <a:pt x="84" y="689"/>
                    <a:pt x="81" y="689"/>
                    <a:pt x="79" y="689"/>
                  </a:cubicBezTo>
                  <a:cubicBezTo>
                    <a:pt x="28" y="703"/>
                    <a:pt x="49" y="759"/>
                    <a:pt x="69" y="790"/>
                  </a:cubicBezTo>
                  <a:cubicBezTo>
                    <a:pt x="92" y="838"/>
                    <a:pt x="80" y="898"/>
                    <a:pt x="41" y="934"/>
                  </a:cubicBezTo>
                  <a:cubicBezTo>
                    <a:pt x="0" y="956"/>
                    <a:pt x="13" y="1007"/>
                    <a:pt x="59" y="1008"/>
                  </a:cubicBezTo>
                  <a:cubicBezTo>
                    <a:pt x="64" y="1009"/>
                    <a:pt x="69" y="1010"/>
                    <a:pt x="73" y="1011"/>
                  </a:cubicBezTo>
                  <a:cubicBezTo>
                    <a:pt x="48" y="1080"/>
                    <a:pt x="37" y="1122"/>
                    <a:pt x="37" y="1122"/>
                  </a:cubicBezTo>
                  <a:cubicBezTo>
                    <a:pt x="37" y="1122"/>
                    <a:pt x="952" y="318"/>
                    <a:pt x="1568" y="318"/>
                  </a:cubicBezTo>
                  <a:cubicBezTo>
                    <a:pt x="1654" y="318"/>
                    <a:pt x="1734" y="333"/>
                    <a:pt x="1805" y="369"/>
                  </a:cubicBezTo>
                  <a:cubicBezTo>
                    <a:pt x="1667" y="270"/>
                    <a:pt x="1507" y="164"/>
                    <a:pt x="1410" y="126"/>
                  </a:cubicBezTo>
                  <a:cubicBezTo>
                    <a:pt x="1414" y="94"/>
                    <a:pt x="1431" y="42"/>
                    <a:pt x="1395" y="23"/>
                  </a:cubicBezTo>
                  <a:cubicBezTo>
                    <a:pt x="1358" y="41"/>
                    <a:pt x="1317" y="40"/>
                    <a:pt x="1278" y="42"/>
                  </a:cubicBezTo>
                  <a:cubicBezTo>
                    <a:pt x="1271" y="44"/>
                    <a:pt x="1265" y="44"/>
                    <a:pt x="1258" y="44"/>
                  </a:cubicBezTo>
                  <a:cubicBezTo>
                    <a:pt x="1209" y="44"/>
                    <a:pt x="1165" y="15"/>
                    <a:pt x="1117" y="3"/>
                  </a:cubicBezTo>
                  <a:cubicBezTo>
                    <a:pt x="1112" y="1"/>
                    <a:pt x="1106" y="0"/>
                    <a:pt x="1101" y="0"/>
                  </a:cubicBezTo>
                </a:path>
              </a:pathLst>
            </a:custGeom>
            <a:solidFill>
              <a:srgbClr val="D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" name="Freeform 55">
              <a:extLst>
                <a:ext uri="{FF2B5EF4-FFF2-40B4-BE49-F238E27FC236}">
                  <a16:creationId xmlns:a16="http://schemas.microsoft.com/office/drawing/2014/main" id="{44568871-7BC0-4D28-1062-AD26E844C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651" y="3587751"/>
              <a:ext cx="3665538" cy="1865313"/>
            </a:xfrm>
            <a:custGeom>
              <a:avLst/>
              <a:gdLst>
                <a:gd name="T0" fmla="*/ 1754 w 1754"/>
                <a:gd name="T1" fmla="*/ 0 h 893"/>
                <a:gd name="T2" fmla="*/ 255 w 1754"/>
                <a:gd name="T3" fmla="*/ 663 h 893"/>
                <a:gd name="T4" fmla="*/ 0 w 1754"/>
                <a:gd name="T5" fmla="*/ 637 h 893"/>
                <a:gd name="T6" fmla="*/ 764 w 1754"/>
                <a:gd name="T7" fmla="*/ 870 h 893"/>
                <a:gd name="T8" fmla="*/ 863 w 1754"/>
                <a:gd name="T9" fmla="*/ 865 h 893"/>
                <a:gd name="T10" fmla="*/ 898 w 1754"/>
                <a:gd name="T11" fmla="*/ 893 h 893"/>
                <a:gd name="T12" fmla="*/ 906 w 1754"/>
                <a:gd name="T13" fmla="*/ 893 h 893"/>
                <a:gd name="T14" fmla="*/ 970 w 1754"/>
                <a:gd name="T15" fmla="*/ 859 h 893"/>
                <a:gd name="T16" fmla="*/ 978 w 1754"/>
                <a:gd name="T17" fmla="*/ 846 h 893"/>
                <a:gd name="T18" fmla="*/ 1291 w 1754"/>
                <a:gd name="T19" fmla="*/ 706 h 893"/>
                <a:gd name="T20" fmla="*/ 1345 w 1754"/>
                <a:gd name="T21" fmla="*/ 739 h 893"/>
                <a:gd name="T22" fmla="*/ 1351 w 1754"/>
                <a:gd name="T23" fmla="*/ 738 h 893"/>
                <a:gd name="T24" fmla="*/ 1422 w 1754"/>
                <a:gd name="T25" fmla="*/ 651 h 893"/>
                <a:gd name="T26" fmla="*/ 1411 w 1754"/>
                <a:gd name="T27" fmla="*/ 602 h 893"/>
                <a:gd name="T28" fmla="*/ 1507 w 1754"/>
                <a:gd name="T29" fmla="*/ 492 h 893"/>
                <a:gd name="T30" fmla="*/ 1574 w 1754"/>
                <a:gd name="T31" fmla="*/ 434 h 893"/>
                <a:gd name="T32" fmla="*/ 1595 w 1754"/>
                <a:gd name="T33" fmla="*/ 379 h 893"/>
                <a:gd name="T34" fmla="*/ 1588 w 1754"/>
                <a:gd name="T35" fmla="*/ 371 h 893"/>
                <a:gd name="T36" fmla="*/ 1754 w 1754"/>
                <a:gd name="T37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4" h="893">
                  <a:moveTo>
                    <a:pt x="1754" y="0"/>
                  </a:moveTo>
                  <a:cubicBezTo>
                    <a:pt x="1183" y="309"/>
                    <a:pt x="788" y="663"/>
                    <a:pt x="255" y="663"/>
                  </a:cubicBezTo>
                  <a:cubicBezTo>
                    <a:pt x="174" y="663"/>
                    <a:pt x="89" y="655"/>
                    <a:pt x="0" y="637"/>
                  </a:cubicBezTo>
                  <a:cubicBezTo>
                    <a:pt x="0" y="637"/>
                    <a:pt x="356" y="870"/>
                    <a:pt x="764" y="870"/>
                  </a:cubicBezTo>
                  <a:cubicBezTo>
                    <a:pt x="796" y="870"/>
                    <a:pt x="830" y="868"/>
                    <a:pt x="863" y="865"/>
                  </a:cubicBezTo>
                  <a:cubicBezTo>
                    <a:pt x="874" y="875"/>
                    <a:pt x="884" y="887"/>
                    <a:pt x="898" y="893"/>
                  </a:cubicBezTo>
                  <a:cubicBezTo>
                    <a:pt x="901" y="893"/>
                    <a:pt x="903" y="893"/>
                    <a:pt x="906" y="893"/>
                  </a:cubicBezTo>
                  <a:cubicBezTo>
                    <a:pt x="930" y="893"/>
                    <a:pt x="953" y="875"/>
                    <a:pt x="970" y="859"/>
                  </a:cubicBezTo>
                  <a:cubicBezTo>
                    <a:pt x="974" y="855"/>
                    <a:pt x="977" y="851"/>
                    <a:pt x="978" y="846"/>
                  </a:cubicBezTo>
                  <a:cubicBezTo>
                    <a:pt x="1084" y="822"/>
                    <a:pt x="1190" y="778"/>
                    <a:pt x="1291" y="706"/>
                  </a:cubicBezTo>
                  <a:cubicBezTo>
                    <a:pt x="1308" y="721"/>
                    <a:pt x="1326" y="739"/>
                    <a:pt x="1345" y="739"/>
                  </a:cubicBezTo>
                  <a:cubicBezTo>
                    <a:pt x="1347" y="739"/>
                    <a:pt x="1349" y="738"/>
                    <a:pt x="1351" y="738"/>
                  </a:cubicBezTo>
                  <a:cubicBezTo>
                    <a:pt x="1374" y="708"/>
                    <a:pt x="1402" y="680"/>
                    <a:pt x="1422" y="651"/>
                  </a:cubicBezTo>
                  <a:cubicBezTo>
                    <a:pt x="1421" y="639"/>
                    <a:pt x="1417" y="619"/>
                    <a:pt x="1411" y="602"/>
                  </a:cubicBezTo>
                  <a:cubicBezTo>
                    <a:pt x="1444" y="569"/>
                    <a:pt x="1476" y="532"/>
                    <a:pt x="1507" y="492"/>
                  </a:cubicBezTo>
                  <a:cubicBezTo>
                    <a:pt x="1531" y="476"/>
                    <a:pt x="1554" y="456"/>
                    <a:pt x="1574" y="434"/>
                  </a:cubicBezTo>
                  <a:cubicBezTo>
                    <a:pt x="1587" y="419"/>
                    <a:pt x="1606" y="400"/>
                    <a:pt x="1595" y="379"/>
                  </a:cubicBezTo>
                  <a:cubicBezTo>
                    <a:pt x="1593" y="376"/>
                    <a:pt x="1591" y="374"/>
                    <a:pt x="1588" y="371"/>
                  </a:cubicBezTo>
                  <a:cubicBezTo>
                    <a:pt x="1649" y="267"/>
                    <a:pt x="1705" y="145"/>
                    <a:pt x="1754" y="0"/>
                  </a:cubicBezTo>
                </a:path>
              </a:pathLst>
            </a:custGeom>
            <a:solidFill>
              <a:srgbClr val="BE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" name="Oval 56">
              <a:extLst>
                <a:ext uri="{FF2B5EF4-FFF2-40B4-BE49-F238E27FC236}">
                  <a16:creationId xmlns:a16="http://schemas.microsoft.com/office/drawing/2014/main" id="{12AE73CB-776B-7418-6BBD-3DE5D0DC4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188" y="2335213"/>
              <a:ext cx="1533525" cy="1533525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" name="Freeform 57">
              <a:extLst>
                <a:ext uri="{FF2B5EF4-FFF2-40B4-BE49-F238E27FC236}">
                  <a16:creationId xmlns:a16="http://schemas.microsoft.com/office/drawing/2014/main" id="{F1BDA5F7-D391-B494-7098-865BAAFC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4926" y="2373313"/>
              <a:ext cx="1301750" cy="744538"/>
            </a:xfrm>
            <a:custGeom>
              <a:avLst/>
              <a:gdLst>
                <a:gd name="T0" fmla="*/ 292 w 623"/>
                <a:gd name="T1" fmla="*/ 19 h 356"/>
                <a:gd name="T2" fmla="*/ 0 w 623"/>
                <a:gd name="T3" fmla="*/ 356 h 356"/>
                <a:gd name="T4" fmla="*/ 318 w 623"/>
                <a:gd name="T5" fmla="*/ 94 h 356"/>
                <a:gd name="T6" fmla="*/ 623 w 623"/>
                <a:gd name="T7" fmla="*/ 166 h 356"/>
                <a:gd name="T8" fmla="*/ 292 w 623"/>
                <a:gd name="T9" fmla="*/ 19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3" h="356">
                  <a:moveTo>
                    <a:pt x="292" y="19"/>
                  </a:moveTo>
                  <a:cubicBezTo>
                    <a:pt x="122" y="44"/>
                    <a:pt x="0" y="190"/>
                    <a:pt x="0" y="356"/>
                  </a:cubicBezTo>
                  <a:cubicBezTo>
                    <a:pt x="39" y="213"/>
                    <a:pt x="162" y="117"/>
                    <a:pt x="318" y="94"/>
                  </a:cubicBezTo>
                  <a:cubicBezTo>
                    <a:pt x="434" y="77"/>
                    <a:pt x="542" y="95"/>
                    <a:pt x="623" y="166"/>
                  </a:cubicBezTo>
                  <a:cubicBezTo>
                    <a:pt x="552" y="61"/>
                    <a:pt x="425" y="0"/>
                    <a:pt x="292" y="1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" name="Freeform 58">
              <a:extLst>
                <a:ext uri="{FF2B5EF4-FFF2-40B4-BE49-F238E27FC236}">
                  <a16:creationId xmlns:a16="http://schemas.microsoft.com/office/drawing/2014/main" id="{7EF8AC61-ECDE-B701-C9FC-AA0315BC6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2249488"/>
              <a:ext cx="1301750" cy="696913"/>
            </a:xfrm>
            <a:custGeom>
              <a:avLst/>
              <a:gdLst>
                <a:gd name="T0" fmla="*/ 302 w 623"/>
                <a:gd name="T1" fmla="*/ 19 h 333"/>
                <a:gd name="T2" fmla="*/ 0 w 623"/>
                <a:gd name="T3" fmla="*/ 333 h 333"/>
                <a:gd name="T4" fmla="*/ 316 w 623"/>
                <a:gd name="T5" fmla="*/ 52 h 333"/>
                <a:gd name="T6" fmla="*/ 623 w 623"/>
                <a:gd name="T7" fmla="*/ 143 h 333"/>
                <a:gd name="T8" fmla="*/ 302 w 623"/>
                <a:gd name="T9" fmla="*/ 19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3" h="333">
                  <a:moveTo>
                    <a:pt x="302" y="19"/>
                  </a:moveTo>
                  <a:cubicBezTo>
                    <a:pt x="133" y="44"/>
                    <a:pt x="0" y="166"/>
                    <a:pt x="0" y="333"/>
                  </a:cubicBezTo>
                  <a:cubicBezTo>
                    <a:pt x="39" y="189"/>
                    <a:pt x="159" y="75"/>
                    <a:pt x="316" y="52"/>
                  </a:cubicBezTo>
                  <a:cubicBezTo>
                    <a:pt x="431" y="35"/>
                    <a:pt x="542" y="72"/>
                    <a:pt x="623" y="143"/>
                  </a:cubicBezTo>
                  <a:cubicBezTo>
                    <a:pt x="552" y="38"/>
                    <a:pt x="436" y="0"/>
                    <a:pt x="302" y="1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" name="Freeform 59">
              <a:extLst>
                <a:ext uri="{FF2B5EF4-FFF2-40B4-BE49-F238E27FC236}">
                  <a16:creationId xmlns:a16="http://schemas.microsoft.com/office/drawing/2014/main" id="{0F5DFFA0-F6AF-9AE0-4221-2C26387CE6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11788" y="3086101"/>
              <a:ext cx="1362075" cy="973138"/>
            </a:xfrm>
            <a:custGeom>
              <a:avLst/>
              <a:gdLst>
                <a:gd name="T0" fmla="*/ 565 w 652"/>
                <a:gd name="T1" fmla="*/ 0 h 466"/>
                <a:gd name="T2" fmla="*/ 545 w 652"/>
                <a:gd name="T3" fmla="*/ 108 h 466"/>
                <a:gd name="T4" fmla="*/ 574 w 652"/>
                <a:gd name="T5" fmla="*/ 95 h 466"/>
                <a:gd name="T6" fmla="*/ 565 w 652"/>
                <a:gd name="T7" fmla="*/ 0 h 466"/>
                <a:gd name="T8" fmla="*/ 640 w 652"/>
                <a:gd name="T9" fmla="*/ 129 h 466"/>
                <a:gd name="T10" fmla="*/ 561 w 652"/>
                <a:gd name="T11" fmla="*/ 240 h 466"/>
                <a:gd name="T12" fmla="*/ 489 w 652"/>
                <a:gd name="T13" fmla="*/ 216 h 466"/>
                <a:gd name="T14" fmla="*/ 469 w 652"/>
                <a:gd name="T15" fmla="*/ 240 h 466"/>
                <a:gd name="T16" fmla="*/ 457 w 652"/>
                <a:gd name="T17" fmla="*/ 234 h 466"/>
                <a:gd name="T18" fmla="*/ 467 w 652"/>
                <a:gd name="T19" fmla="*/ 242 h 466"/>
                <a:gd name="T20" fmla="*/ 320 w 652"/>
                <a:gd name="T21" fmla="*/ 344 h 466"/>
                <a:gd name="T22" fmla="*/ 0 w 652"/>
                <a:gd name="T23" fmla="*/ 324 h 466"/>
                <a:gd name="T24" fmla="*/ 367 w 652"/>
                <a:gd name="T25" fmla="*/ 417 h 466"/>
                <a:gd name="T26" fmla="*/ 518 w 652"/>
                <a:gd name="T27" fmla="*/ 287 h 466"/>
                <a:gd name="T28" fmla="*/ 576 w 652"/>
                <a:gd name="T29" fmla="*/ 264 h 466"/>
                <a:gd name="T30" fmla="*/ 640 w 652"/>
                <a:gd name="T31" fmla="*/ 12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2" h="466">
                  <a:moveTo>
                    <a:pt x="565" y="0"/>
                  </a:moveTo>
                  <a:cubicBezTo>
                    <a:pt x="564" y="37"/>
                    <a:pt x="557" y="73"/>
                    <a:pt x="545" y="108"/>
                  </a:cubicBezTo>
                  <a:cubicBezTo>
                    <a:pt x="554" y="103"/>
                    <a:pt x="564" y="98"/>
                    <a:pt x="574" y="95"/>
                  </a:cubicBezTo>
                  <a:cubicBezTo>
                    <a:pt x="575" y="63"/>
                    <a:pt x="572" y="31"/>
                    <a:pt x="565" y="0"/>
                  </a:cubicBezTo>
                  <a:close/>
                  <a:moveTo>
                    <a:pt x="640" y="129"/>
                  </a:moveTo>
                  <a:cubicBezTo>
                    <a:pt x="638" y="177"/>
                    <a:pt x="608" y="222"/>
                    <a:pt x="561" y="240"/>
                  </a:cubicBezTo>
                  <a:cubicBezTo>
                    <a:pt x="524" y="252"/>
                    <a:pt x="492" y="259"/>
                    <a:pt x="489" y="216"/>
                  </a:cubicBezTo>
                  <a:cubicBezTo>
                    <a:pt x="482" y="224"/>
                    <a:pt x="476" y="232"/>
                    <a:pt x="469" y="240"/>
                  </a:cubicBezTo>
                  <a:cubicBezTo>
                    <a:pt x="465" y="238"/>
                    <a:pt x="461" y="236"/>
                    <a:pt x="457" y="234"/>
                  </a:cubicBezTo>
                  <a:cubicBezTo>
                    <a:pt x="460" y="237"/>
                    <a:pt x="464" y="240"/>
                    <a:pt x="467" y="242"/>
                  </a:cubicBezTo>
                  <a:cubicBezTo>
                    <a:pt x="428" y="286"/>
                    <a:pt x="378" y="321"/>
                    <a:pt x="320" y="344"/>
                  </a:cubicBezTo>
                  <a:cubicBezTo>
                    <a:pt x="211" y="386"/>
                    <a:pt x="95" y="375"/>
                    <a:pt x="0" y="324"/>
                  </a:cubicBezTo>
                  <a:cubicBezTo>
                    <a:pt x="93" y="411"/>
                    <a:pt x="241" y="466"/>
                    <a:pt x="367" y="417"/>
                  </a:cubicBezTo>
                  <a:cubicBezTo>
                    <a:pt x="432" y="392"/>
                    <a:pt x="483" y="345"/>
                    <a:pt x="518" y="287"/>
                  </a:cubicBezTo>
                  <a:cubicBezTo>
                    <a:pt x="523" y="267"/>
                    <a:pt x="532" y="276"/>
                    <a:pt x="576" y="264"/>
                  </a:cubicBezTo>
                  <a:cubicBezTo>
                    <a:pt x="627" y="244"/>
                    <a:pt x="652" y="182"/>
                    <a:pt x="640" y="12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" name="Oval 60">
              <a:extLst>
                <a:ext uri="{FF2B5EF4-FFF2-40B4-BE49-F238E27FC236}">
                  <a16:creationId xmlns:a16="http://schemas.microsoft.com/office/drawing/2014/main" id="{81220533-720E-151D-A286-53EF699D3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6576" y="4618038"/>
              <a:ext cx="657225" cy="657225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" name="Freeform 61">
              <a:extLst>
                <a:ext uri="{FF2B5EF4-FFF2-40B4-BE49-F238E27FC236}">
                  <a16:creationId xmlns:a16="http://schemas.microsoft.com/office/drawing/2014/main" id="{162CDF5F-95C9-26BE-47CE-7BEE568B0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0388" y="4632326"/>
              <a:ext cx="560388" cy="319088"/>
            </a:xfrm>
            <a:custGeom>
              <a:avLst/>
              <a:gdLst>
                <a:gd name="T0" fmla="*/ 125 w 268"/>
                <a:gd name="T1" fmla="*/ 8 h 153"/>
                <a:gd name="T2" fmla="*/ 0 w 268"/>
                <a:gd name="T3" fmla="*/ 153 h 153"/>
                <a:gd name="T4" fmla="*/ 137 w 268"/>
                <a:gd name="T5" fmla="*/ 40 h 153"/>
                <a:gd name="T6" fmla="*/ 268 w 268"/>
                <a:gd name="T7" fmla="*/ 71 h 153"/>
                <a:gd name="T8" fmla="*/ 125 w 268"/>
                <a:gd name="T9" fmla="*/ 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53">
                  <a:moveTo>
                    <a:pt x="125" y="8"/>
                  </a:moveTo>
                  <a:cubicBezTo>
                    <a:pt x="53" y="19"/>
                    <a:pt x="0" y="82"/>
                    <a:pt x="0" y="153"/>
                  </a:cubicBezTo>
                  <a:cubicBezTo>
                    <a:pt x="17" y="91"/>
                    <a:pt x="70" y="50"/>
                    <a:pt x="137" y="40"/>
                  </a:cubicBezTo>
                  <a:cubicBezTo>
                    <a:pt x="186" y="33"/>
                    <a:pt x="233" y="41"/>
                    <a:pt x="268" y="71"/>
                  </a:cubicBezTo>
                  <a:cubicBezTo>
                    <a:pt x="237" y="26"/>
                    <a:pt x="183" y="0"/>
                    <a:pt x="125" y="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" name="Freeform 62">
              <a:extLst>
                <a:ext uri="{FF2B5EF4-FFF2-40B4-BE49-F238E27FC236}">
                  <a16:creationId xmlns:a16="http://schemas.microsoft.com/office/drawing/2014/main" id="{FE3D70A4-C7B6-2418-7D5B-3CD5EB580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401" y="4579938"/>
              <a:ext cx="560388" cy="298450"/>
            </a:xfrm>
            <a:custGeom>
              <a:avLst/>
              <a:gdLst>
                <a:gd name="T0" fmla="*/ 130 w 268"/>
                <a:gd name="T1" fmla="*/ 8 h 143"/>
                <a:gd name="T2" fmla="*/ 0 w 268"/>
                <a:gd name="T3" fmla="*/ 143 h 143"/>
                <a:gd name="T4" fmla="*/ 136 w 268"/>
                <a:gd name="T5" fmla="*/ 22 h 143"/>
                <a:gd name="T6" fmla="*/ 268 w 268"/>
                <a:gd name="T7" fmla="*/ 61 h 143"/>
                <a:gd name="T8" fmla="*/ 130 w 268"/>
                <a:gd name="T9" fmla="*/ 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43">
                  <a:moveTo>
                    <a:pt x="130" y="8"/>
                  </a:moveTo>
                  <a:cubicBezTo>
                    <a:pt x="57" y="19"/>
                    <a:pt x="0" y="71"/>
                    <a:pt x="0" y="143"/>
                  </a:cubicBezTo>
                  <a:cubicBezTo>
                    <a:pt x="17" y="81"/>
                    <a:pt x="69" y="32"/>
                    <a:pt x="136" y="22"/>
                  </a:cubicBezTo>
                  <a:cubicBezTo>
                    <a:pt x="185" y="15"/>
                    <a:pt x="233" y="31"/>
                    <a:pt x="268" y="61"/>
                  </a:cubicBezTo>
                  <a:cubicBezTo>
                    <a:pt x="238" y="16"/>
                    <a:pt x="187" y="0"/>
                    <a:pt x="130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" name="Freeform 63">
              <a:extLst>
                <a:ext uri="{FF2B5EF4-FFF2-40B4-BE49-F238E27FC236}">
                  <a16:creationId xmlns:a16="http://schemas.microsoft.com/office/drawing/2014/main" id="{65E8DBB9-A923-149A-5271-8E6BFB527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0563" y="4941888"/>
              <a:ext cx="541338" cy="417513"/>
            </a:xfrm>
            <a:custGeom>
              <a:avLst/>
              <a:gdLst>
                <a:gd name="T0" fmla="*/ 158 w 259"/>
                <a:gd name="T1" fmla="*/ 179 h 200"/>
                <a:gd name="T2" fmla="*/ 243 w 259"/>
                <a:gd name="T3" fmla="*/ 0 h 200"/>
                <a:gd name="T4" fmla="*/ 138 w 259"/>
                <a:gd name="T5" fmla="*/ 148 h 200"/>
                <a:gd name="T6" fmla="*/ 0 w 259"/>
                <a:gd name="T7" fmla="*/ 139 h 200"/>
                <a:gd name="T8" fmla="*/ 158 w 259"/>
                <a:gd name="T9" fmla="*/ 17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200">
                  <a:moveTo>
                    <a:pt x="158" y="179"/>
                  </a:moveTo>
                  <a:cubicBezTo>
                    <a:pt x="226" y="152"/>
                    <a:pt x="259" y="70"/>
                    <a:pt x="243" y="0"/>
                  </a:cubicBezTo>
                  <a:cubicBezTo>
                    <a:pt x="241" y="64"/>
                    <a:pt x="201" y="123"/>
                    <a:pt x="138" y="148"/>
                  </a:cubicBezTo>
                  <a:cubicBezTo>
                    <a:pt x="91" y="166"/>
                    <a:pt x="41" y="161"/>
                    <a:pt x="0" y="139"/>
                  </a:cubicBezTo>
                  <a:cubicBezTo>
                    <a:pt x="40" y="176"/>
                    <a:pt x="104" y="200"/>
                    <a:pt x="158" y="17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" name="Freeform 64">
              <a:extLst>
                <a:ext uri="{FF2B5EF4-FFF2-40B4-BE49-F238E27FC236}">
                  <a16:creationId xmlns:a16="http://schemas.microsoft.com/office/drawing/2014/main" id="{61F06683-2106-77E9-AAE8-B28B5A817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5476" y="4916488"/>
              <a:ext cx="554038" cy="355600"/>
            </a:xfrm>
            <a:custGeom>
              <a:avLst/>
              <a:gdLst>
                <a:gd name="T0" fmla="*/ 147 w 265"/>
                <a:gd name="T1" fmla="*/ 156 h 170"/>
                <a:gd name="T2" fmla="*/ 258 w 265"/>
                <a:gd name="T3" fmla="*/ 0 h 170"/>
                <a:gd name="T4" fmla="*/ 139 w 265"/>
                <a:gd name="T5" fmla="*/ 126 h 170"/>
                <a:gd name="T6" fmla="*/ 0 w 265"/>
                <a:gd name="T7" fmla="*/ 107 h 170"/>
                <a:gd name="T8" fmla="*/ 147 w 265"/>
                <a:gd name="T9" fmla="*/ 15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170">
                  <a:moveTo>
                    <a:pt x="147" y="156"/>
                  </a:moveTo>
                  <a:cubicBezTo>
                    <a:pt x="219" y="138"/>
                    <a:pt x="265" y="71"/>
                    <a:pt x="258" y="0"/>
                  </a:cubicBezTo>
                  <a:cubicBezTo>
                    <a:pt x="247" y="63"/>
                    <a:pt x="205" y="110"/>
                    <a:pt x="139" y="126"/>
                  </a:cubicBezTo>
                  <a:cubicBezTo>
                    <a:pt x="91" y="138"/>
                    <a:pt x="37" y="134"/>
                    <a:pt x="0" y="107"/>
                  </a:cubicBezTo>
                  <a:cubicBezTo>
                    <a:pt x="34" y="149"/>
                    <a:pt x="91" y="170"/>
                    <a:pt x="147" y="15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Oval 65">
              <a:extLst>
                <a:ext uri="{FF2B5EF4-FFF2-40B4-BE49-F238E27FC236}">
                  <a16:creationId xmlns:a16="http://schemas.microsoft.com/office/drawing/2014/main" id="{3EE6F3DE-DDBC-480E-92E0-69C8E47EC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3588" y="3548063"/>
              <a:ext cx="315913" cy="31273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" name="Freeform 66">
              <a:extLst>
                <a:ext uri="{FF2B5EF4-FFF2-40B4-BE49-F238E27FC236}">
                  <a16:creationId xmlns:a16="http://schemas.microsoft.com/office/drawing/2014/main" id="{E07A73BA-08E4-B0B7-1E75-E1B8FF4DC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288" y="3554413"/>
              <a:ext cx="266700" cy="152400"/>
            </a:xfrm>
            <a:custGeom>
              <a:avLst/>
              <a:gdLst>
                <a:gd name="T0" fmla="*/ 60 w 128"/>
                <a:gd name="T1" fmla="*/ 4 h 73"/>
                <a:gd name="T2" fmla="*/ 0 w 128"/>
                <a:gd name="T3" fmla="*/ 73 h 73"/>
                <a:gd name="T4" fmla="*/ 65 w 128"/>
                <a:gd name="T5" fmla="*/ 20 h 73"/>
                <a:gd name="T6" fmla="*/ 128 w 128"/>
                <a:gd name="T7" fmla="*/ 34 h 73"/>
                <a:gd name="T8" fmla="*/ 60 w 128"/>
                <a:gd name="T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3">
                  <a:moveTo>
                    <a:pt x="60" y="4"/>
                  </a:moveTo>
                  <a:cubicBezTo>
                    <a:pt x="25" y="9"/>
                    <a:pt x="0" y="39"/>
                    <a:pt x="0" y="73"/>
                  </a:cubicBezTo>
                  <a:cubicBezTo>
                    <a:pt x="8" y="44"/>
                    <a:pt x="33" y="24"/>
                    <a:pt x="65" y="20"/>
                  </a:cubicBezTo>
                  <a:cubicBezTo>
                    <a:pt x="89" y="16"/>
                    <a:pt x="111" y="20"/>
                    <a:pt x="128" y="34"/>
                  </a:cubicBezTo>
                  <a:cubicBezTo>
                    <a:pt x="113" y="13"/>
                    <a:pt x="87" y="0"/>
                    <a:pt x="60" y="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67">
              <a:extLst>
                <a:ext uri="{FF2B5EF4-FFF2-40B4-BE49-F238E27FC236}">
                  <a16:creationId xmlns:a16="http://schemas.microsoft.com/office/drawing/2014/main" id="{93ADD9E8-1AB6-D4C5-CAFF-516627E2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588" y="3529013"/>
              <a:ext cx="266700" cy="141288"/>
            </a:xfrm>
            <a:custGeom>
              <a:avLst/>
              <a:gdLst>
                <a:gd name="T0" fmla="*/ 62 w 128"/>
                <a:gd name="T1" fmla="*/ 4 h 68"/>
                <a:gd name="T2" fmla="*/ 0 w 128"/>
                <a:gd name="T3" fmla="*/ 68 h 68"/>
                <a:gd name="T4" fmla="*/ 64 w 128"/>
                <a:gd name="T5" fmla="*/ 11 h 68"/>
                <a:gd name="T6" fmla="*/ 128 w 128"/>
                <a:gd name="T7" fmla="*/ 29 h 68"/>
                <a:gd name="T8" fmla="*/ 62 w 128"/>
                <a:gd name="T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8">
                  <a:moveTo>
                    <a:pt x="62" y="4"/>
                  </a:moveTo>
                  <a:cubicBezTo>
                    <a:pt x="27" y="9"/>
                    <a:pt x="0" y="34"/>
                    <a:pt x="0" y="68"/>
                  </a:cubicBezTo>
                  <a:cubicBezTo>
                    <a:pt x="8" y="39"/>
                    <a:pt x="32" y="16"/>
                    <a:pt x="64" y="11"/>
                  </a:cubicBezTo>
                  <a:cubicBezTo>
                    <a:pt x="88" y="7"/>
                    <a:pt x="111" y="15"/>
                    <a:pt x="128" y="29"/>
                  </a:cubicBezTo>
                  <a:cubicBezTo>
                    <a:pt x="113" y="8"/>
                    <a:pt x="89" y="0"/>
                    <a:pt x="62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" name="Freeform 68">
              <a:extLst>
                <a:ext uri="{FF2B5EF4-FFF2-40B4-BE49-F238E27FC236}">
                  <a16:creationId xmlns:a16="http://schemas.microsoft.com/office/drawing/2014/main" id="{C7C4A264-80C8-BCDB-4659-D57FBA8ED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201" y="3702051"/>
              <a:ext cx="257175" cy="198438"/>
            </a:xfrm>
            <a:custGeom>
              <a:avLst/>
              <a:gdLst>
                <a:gd name="T0" fmla="*/ 75 w 123"/>
                <a:gd name="T1" fmla="*/ 85 h 95"/>
                <a:gd name="T2" fmla="*/ 116 w 123"/>
                <a:gd name="T3" fmla="*/ 0 h 95"/>
                <a:gd name="T4" fmla="*/ 65 w 123"/>
                <a:gd name="T5" fmla="*/ 70 h 95"/>
                <a:gd name="T6" fmla="*/ 0 w 123"/>
                <a:gd name="T7" fmla="*/ 66 h 95"/>
                <a:gd name="T8" fmla="*/ 75 w 123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5">
                  <a:moveTo>
                    <a:pt x="75" y="85"/>
                  </a:moveTo>
                  <a:cubicBezTo>
                    <a:pt x="108" y="73"/>
                    <a:pt x="123" y="33"/>
                    <a:pt x="116" y="0"/>
                  </a:cubicBezTo>
                  <a:cubicBezTo>
                    <a:pt x="114" y="30"/>
                    <a:pt x="95" y="59"/>
                    <a:pt x="65" y="70"/>
                  </a:cubicBezTo>
                  <a:cubicBezTo>
                    <a:pt x="43" y="79"/>
                    <a:pt x="19" y="77"/>
                    <a:pt x="0" y="66"/>
                  </a:cubicBezTo>
                  <a:cubicBezTo>
                    <a:pt x="19" y="84"/>
                    <a:pt x="49" y="95"/>
                    <a:pt x="75" y="85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" name="Freeform 69">
              <a:extLst>
                <a:ext uri="{FF2B5EF4-FFF2-40B4-BE49-F238E27FC236}">
                  <a16:creationId xmlns:a16="http://schemas.microsoft.com/office/drawing/2014/main" id="{CFB54187-95C1-F69D-9C5A-B866886F4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863" y="3689351"/>
              <a:ext cx="265113" cy="169863"/>
            </a:xfrm>
            <a:custGeom>
              <a:avLst/>
              <a:gdLst>
                <a:gd name="T0" fmla="*/ 71 w 127"/>
                <a:gd name="T1" fmla="*/ 75 h 81"/>
                <a:gd name="T2" fmla="*/ 124 w 127"/>
                <a:gd name="T3" fmla="*/ 0 h 81"/>
                <a:gd name="T4" fmla="*/ 67 w 127"/>
                <a:gd name="T5" fmla="*/ 60 h 81"/>
                <a:gd name="T6" fmla="*/ 0 w 127"/>
                <a:gd name="T7" fmla="*/ 51 h 81"/>
                <a:gd name="T8" fmla="*/ 71 w 127"/>
                <a:gd name="T9" fmla="*/ 7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1">
                  <a:moveTo>
                    <a:pt x="71" y="75"/>
                  </a:moveTo>
                  <a:cubicBezTo>
                    <a:pt x="105" y="66"/>
                    <a:pt x="127" y="34"/>
                    <a:pt x="124" y="0"/>
                  </a:cubicBezTo>
                  <a:cubicBezTo>
                    <a:pt x="119" y="30"/>
                    <a:pt x="99" y="53"/>
                    <a:pt x="67" y="60"/>
                  </a:cubicBezTo>
                  <a:cubicBezTo>
                    <a:pt x="44" y="66"/>
                    <a:pt x="18" y="64"/>
                    <a:pt x="0" y="51"/>
                  </a:cubicBezTo>
                  <a:cubicBezTo>
                    <a:pt x="17" y="71"/>
                    <a:pt x="44" y="81"/>
                    <a:pt x="71" y="7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" name="Oval 70">
              <a:extLst>
                <a:ext uri="{FF2B5EF4-FFF2-40B4-BE49-F238E27FC236}">
                  <a16:creationId xmlns:a16="http://schemas.microsoft.com/office/drawing/2014/main" id="{784506E7-A1E9-B526-A421-DE960D884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4113" y="1500188"/>
              <a:ext cx="593725" cy="593725"/>
            </a:xfrm>
            <a:prstGeom prst="ellipse">
              <a:avLst/>
            </a:prstGeom>
            <a:solidFill>
              <a:srgbClr val="D7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" name="Freeform 71">
              <a:extLst>
                <a:ext uri="{FF2B5EF4-FFF2-40B4-BE49-F238E27FC236}">
                  <a16:creationId xmlns:a16="http://schemas.microsoft.com/office/drawing/2014/main" id="{9FE421F2-45BD-1F5A-77D0-F12AC7BCE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8" y="1512888"/>
              <a:ext cx="504825" cy="287338"/>
            </a:xfrm>
            <a:custGeom>
              <a:avLst/>
              <a:gdLst>
                <a:gd name="T0" fmla="*/ 113 w 241"/>
                <a:gd name="T1" fmla="*/ 8 h 138"/>
                <a:gd name="T2" fmla="*/ 0 w 241"/>
                <a:gd name="T3" fmla="*/ 138 h 138"/>
                <a:gd name="T4" fmla="*/ 123 w 241"/>
                <a:gd name="T5" fmla="*/ 37 h 138"/>
                <a:gd name="T6" fmla="*/ 241 w 241"/>
                <a:gd name="T7" fmla="*/ 65 h 138"/>
                <a:gd name="T8" fmla="*/ 113 w 241"/>
                <a:gd name="T9" fmla="*/ 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138">
                  <a:moveTo>
                    <a:pt x="113" y="8"/>
                  </a:moveTo>
                  <a:cubicBezTo>
                    <a:pt x="47" y="17"/>
                    <a:pt x="0" y="74"/>
                    <a:pt x="0" y="138"/>
                  </a:cubicBezTo>
                  <a:cubicBezTo>
                    <a:pt x="15" y="83"/>
                    <a:pt x="62" y="45"/>
                    <a:pt x="123" y="37"/>
                  </a:cubicBezTo>
                  <a:cubicBezTo>
                    <a:pt x="167" y="30"/>
                    <a:pt x="209" y="37"/>
                    <a:pt x="241" y="65"/>
                  </a:cubicBezTo>
                  <a:cubicBezTo>
                    <a:pt x="214" y="24"/>
                    <a:pt x="164" y="0"/>
                    <a:pt x="113" y="8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" name="Freeform 72">
              <a:extLst>
                <a:ext uri="{FF2B5EF4-FFF2-40B4-BE49-F238E27FC236}">
                  <a16:creationId xmlns:a16="http://schemas.microsoft.com/office/drawing/2014/main" id="{A1373668-17B3-E8F1-6671-D46503376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6" y="1465263"/>
              <a:ext cx="503238" cy="268288"/>
            </a:xfrm>
            <a:custGeom>
              <a:avLst/>
              <a:gdLst>
                <a:gd name="T0" fmla="*/ 117 w 241"/>
                <a:gd name="T1" fmla="*/ 8 h 129"/>
                <a:gd name="T2" fmla="*/ 0 w 241"/>
                <a:gd name="T3" fmla="*/ 129 h 129"/>
                <a:gd name="T4" fmla="*/ 122 w 241"/>
                <a:gd name="T5" fmla="*/ 21 h 129"/>
                <a:gd name="T6" fmla="*/ 241 w 241"/>
                <a:gd name="T7" fmla="*/ 56 h 129"/>
                <a:gd name="T8" fmla="*/ 117 w 241"/>
                <a:gd name="T9" fmla="*/ 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129">
                  <a:moveTo>
                    <a:pt x="117" y="8"/>
                  </a:moveTo>
                  <a:cubicBezTo>
                    <a:pt x="51" y="18"/>
                    <a:pt x="0" y="65"/>
                    <a:pt x="0" y="129"/>
                  </a:cubicBezTo>
                  <a:cubicBezTo>
                    <a:pt x="15" y="74"/>
                    <a:pt x="62" y="29"/>
                    <a:pt x="122" y="21"/>
                  </a:cubicBezTo>
                  <a:cubicBezTo>
                    <a:pt x="167" y="14"/>
                    <a:pt x="210" y="28"/>
                    <a:pt x="241" y="56"/>
                  </a:cubicBezTo>
                  <a:cubicBezTo>
                    <a:pt x="214" y="15"/>
                    <a:pt x="169" y="0"/>
                    <a:pt x="117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" name="Freeform 73">
              <a:extLst>
                <a:ext uri="{FF2B5EF4-FFF2-40B4-BE49-F238E27FC236}">
                  <a16:creationId xmlns:a16="http://schemas.microsoft.com/office/drawing/2014/main" id="{B713C94F-0132-EFCD-CC4D-9EE002F37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813" y="1792288"/>
              <a:ext cx="487363" cy="376238"/>
            </a:xfrm>
            <a:custGeom>
              <a:avLst/>
              <a:gdLst>
                <a:gd name="T0" fmla="*/ 142 w 233"/>
                <a:gd name="T1" fmla="*/ 161 h 180"/>
                <a:gd name="T2" fmla="*/ 219 w 233"/>
                <a:gd name="T3" fmla="*/ 0 h 180"/>
                <a:gd name="T4" fmla="*/ 124 w 233"/>
                <a:gd name="T5" fmla="*/ 133 h 180"/>
                <a:gd name="T6" fmla="*/ 0 w 233"/>
                <a:gd name="T7" fmla="*/ 125 h 180"/>
                <a:gd name="T8" fmla="*/ 142 w 233"/>
                <a:gd name="T9" fmla="*/ 16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180">
                  <a:moveTo>
                    <a:pt x="142" y="161"/>
                  </a:moveTo>
                  <a:cubicBezTo>
                    <a:pt x="204" y="137"/>
                    <a:pt x="233" y="62"/>
                    <a:pt x="219" y="0"/>
                  </a:cubicBezTo>
                  <a:cubicBezTo>
                    <a:pt x="216" y="57"/>
                    <a:pt x="181" y="111"/>
                    <a:pt x="124" y="133"/>
                  </a:cubicBezTo>
                  <a:cubicBezTo>
                    <a:pt x="82" y="149"/>
                    <a:pt x="37" y="145"/>
                    <a:pt x="0" y="125"/>
                  </a:cubicBezTo>
                  <a:cubicBezTo>
                    <a:pt x="36" y="159"/>
                    <a:pt x="93" y="180"/>
                    <a:pt x="142" y="16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" name="Freeform 74">
              <a:extLst>
                <a:ext uri="{FF2B5EF4-FFF2-40B4-BE49-F238E27FC236}">
                  <a16:creationId xmlns:a16="http://schemas.microsoft.com/office/drawing/2014/main" id="{DF8DA25C-60B4-A420-9ED6-C81E84161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1770063"/>
              <a:ext cx="498475" cy="319088"/>
            </a:xfrm>
            <a:custGeom>
              <a:avLst/>
              <a:gdLst>
                <a:gd name="T0" fmla="*/ 133 w 239"/>
                <a:gd name="T1" fmla="*/ 140 h 153"/>
                <a:gd name="T2" fmla="*/ 233 w 239"/>
                <a:gd name="T3" fmla="*/ 0 h 153"/>
                <a:gd name="T4" fmla="*/ 126 w 239"/>
                <a:gd name="T5" fmla="*/ 114 h 153"/>
                <a:gd name="T6" fmla="*/ 0 w 239"/>
                <a:gd name="T7" fmla="*/ 96 h 153"/>
                <a:gd name="T8" fmla="*/ 133 w 239"/>
                <a:gd name="T9" fmla="*/ 14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53">
                  <a:moveTo>
                    <a:pt x="133" y="140"/>
                  </a:moveTo>
                  <a:cubicBezTo>
                    <a:pt x="198" y="125"/>
                    <a:pt x="239" y="64"/>
                    <a:pt x="233" y="0"/>
                  </a:cubicBezTo>
                  <a:cubicBezTo>
                    <a:pt x="224" y="56"/>
                    <a:pt x="185" y="99"/>
                    <a:pt x="126" y="114"/>
                  </a:cubicBezTo>
                  <a:cubicBezTo>
                    <a:pt x="82" y="124"/>
                    <a:pt x="34" y="121"/>
                    <a:pt x="0" y="96"/>
                  </a:cubicBezTo>
                  <a:cubicBezTo>
                    <a:pt x="31" y="134"/>
                    <a:pt x="83" y="153"/>
                    <a:pt x="133" y="14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" name="Oval 75">
              <a:extLst>
                <a:ext uri="{FF2B5EF4-FFF2-40B4-BE49-F238E27FC236}">
                  <a16:creationId xmlns:a16="http://schemas.microsoft.com/office/drawing/2014/main" id="{8954F02C-B205-5ADD-E379-847A16C07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113" y="1187451"/>
              <a:ext cx="315913" cy="314325"/>
            </a:xfrm>
            <a:prstGeom prst="ellipse">
              <a:avLst/>
            </a:prstGeom>
            <a:solidFill>
              <a:srgbClr val="D7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" name="Freeform 76">
              <a:extLst>
                <a:ext uri="{FF2B5EF4-FFF2-40B4-BE49-F238E27FC236}">
                  <a16:creationId xmlns:a16="http://schemas.microsoft.com/office/drawing/2014/main" id="{BD7008FF-A325-E18F-B234-BBD2C49C7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195388"/>
              <a:ext cx="268288" cy="152400"/>
            </a:xfrm>
            <a:custGeom>
              <a:avLst/>
              <a:gdLst>
                <a:gd name="T0" fmla="*/ 60 w 128"/>
                <a:gd name="T1" fmla="*/ 4 h 73"/>
                <a:gd name="T2" fmla="*/ 0 w 128"/>
                <a:gd name="T3" fmla="*/ 73 h 73"/>
                <a:gd name="T4" fmla="*/ 65 w 128"/>
                <a:gd name="T5" fmla="*/ 19 h 73"/>
                <a:gd name="T6" fmla="*/ 128 w 128"/>
                <a:gd name="T7" fmla="*/ 34 h 73"/>
                <a:gd name="T8" fmla="*/ 60 w 128"/>
                <a:gd name="T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3">
                  <a:moveTo>
                    <a:pt x="60" y="4"/>
                  </a:moveTo>
                  <a:cubicBezTo>
                    <a:pt x="25" y="9"/>
                    <a:pt x="0" y="39"/>
                    <a:pt x="0" y="73"/>
                  </a:cubicBezTo>
                  <a:cubicBezTo>
                    <a:pt x="8" y="44"/>
                    <a:pt x="33" y="24"/>
                    <a:pt x="65" y="19"/>
                  </a:cubicBezTo>
                  <a:cubicBezTo>
                    <a:pt x="89" y="16"/>
                    <a:pt x="111" y="19"/>
                    <a:pt x="128" y="34"/>
                  </a:cubicBezTo>
                  <a:cubicBezTo>
                    <a:pt x="113" y="12"/>
                    <a:pt x="87" y="0"/>
                    <a:pt x="60" y="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" name="Freeform 77">
              <a:extLst>
                <a:ext uri="{FF2B5EF4-FFF2-40B4-BE49-F238E27FC236}">
                  <a16:creationId xmlns:a16="http://schemas.microsoft.com/office/drawing/2014/main" id="{8209E85A-BF58-D212-5DD1-A626A8D95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9113" y="1169988"/>
              <a:ext cx="268288" cy="141288"/>
            </a:xfrm>
            <a:custGeom>
              <a:avLst/>
              <a:gdLst>
                <a:gd name="T0" fmla="*/ 62 w 128"/>
                <a:gd name="T1" fmla="*/ 4 h 68"/>
                <a:gd name="T2" fmla="*/ 0 w 128"/>
                <a:gd name="T3" fmla="*/ 68 h 68"/>
                <a:gd name="T4" fmla="*/ 65 w 128"/>
                <a:gd name="T5" fmla="*/ 11 h 68"/>
                <a:gd name="T6" fmla="*/ 128 w 128"/>
                <a:gd name="T7" fmla="*/ 29 h 68"/>
                <a:gd name="T8" fmla="*/ 62 w 128"/>
                <a:gd name="T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8">
                  <a:moveTo>
                    <a:pt x="62" y="4"/>
                  </a:moveTo>
                  <a:cubicBezTo>
                    <a:pt x="27" y="9"/>
                    <a:pt x="0" y="34"/>
                    <a:pt x="0" y="68"/>
                  </a:cubicBezTo>
                  <a:cubicBezTo>
                    <a:pt x="8" y="39"/>
                    <a:pt x="33" y="15"/>
                    <a:pt x="65" y="11"/>
                  </a:cubicBezTo>
                  <a:cubicBezTo>
                    <a:pt x="88" y="7"/>
                    <a:pt x="111" y="15"/>
                    <a:pt x="128" y="29"/>
                  </a:cubicBezTo>
                  <a:cubicBezTo>
                    <a:pt x="113" y="8"/>
                    <a:pt x="89" y="0"/>
                    <a:pt x="62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" name="Freeform 78">
              <a:extLst>
                <a:ext uri="{FF2B5EF4-FFF2-40B4-BE49-F238E27FC236}">
                  <a16:creationId xmlns:a16="http://schemas.microsoft.com/office/drawing/2014/main" id="{EB1C1583-C440-762A-BE28-28C0C7FC5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5313" y="1343026"/>
              <a:ext cx="257175" cy="198438"/>
            </a:xfrm>
            <a:custGeom>
              <a:avLst/>
              <a:gdLst>
                <a:gd name="T0" fmla="*/ 75 w 123"/>
                <a:gd name="T1" fmla="*/ 85 h 95"/>
                <a:gd name="T2" fmla="*/ 116 w 123"/>
                <a:gd name="T3" fmla="*/ 0 h 95"/>
                <a:gd name="T4" fmla="*/ 66 w 123"/>
                <a:gd name="T5" fmla="*/ 70 h 95"/>
                <a:gd name="T6" fmla="*/ 0 w 123"/>
                <a:gd name="T7" fmla="*/ 66 h 95"/>
                <a:gd name="T8" fmla="*/ 75 w 123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5">
                  <a:moveTo>
                    <a:pt x="75" y="85"/>
                  </a:moveTo>
                  <a:cubicBezTo>
                    <a:pt x="108" y="72"/>
                    <a:pt x="123" y="33"/>
                    <a:pt x="116" y="0"/>
                  </a:cubicBezTo>
                  <a:cubicBezTo>
                    <a:pt x="115" y="30"/>
                    <a:pt x="96" y="58"/>
                    <a:pt x="66" y="70"/>
                  </a:cubicBezTo>
                  <a:cubicBezTo>
                    <a:pt x="43" y="79"/>
                    <a:pt x="20" y="76"/>
                    <a:pt x="0" y="66"/>
                  </a:cubicBezTo>
                  <a:cubicBezTo>
                    <a:pt x="19" y="84"/>
                    <a:pt x="49" y="95"/>
                    <a:pt x="75" y="85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" name="Freeform 79">
              <a:extLst>
                <a:ext uri="{FF2B5EF4-FFF2-40B4-BE49-F238E27FC236}">
                  <a16:creationId xmlns:a16="http://schemas.microsoft.com/office/drawing/2014/main" id="{66646B88-6C8A-B38B-5F85-760A42841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563" y="1330326"/>
              <a:ext cx="263525" cy="169863"/>
            </a:xfrm>
            <a:custGeom>
              <a:avLst/>
              <a:gdLst>
                <a:gd name="T0" fmla="*/ 70 w 126"/>
                <a:gd name="T1" fmla="*/ 74 h 81"/>
                <a:gd name="T2" fmla="*/ 123 w 126"/>
                <a:gd name="T3" fmla="*/ 0 h 81"/>
                <a:gd name="T4" fmla="*/ 66 w 126"/>
                <a:gd name="T5" fmla="*/ 60 h 81"/>
                <a:gd name="T6" fmla="*/ 0 w 126"/>
                <a:gd name="T7" fmla="*/ 51 h 81"/>
                <a:gd name="T8" fmla="*/ 70 w 126"/>
                <a:gd name="T9" fmla="*/ 7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1">
                  <a:moveTo>
                    <a:pt x="70" y="74"/>
                  </a:moveTo>
                  <a:cubicBezTo>
                    <a:pt x="104" y="66"/>
                    <a:pt x="126" y="34"/>
                    <a:pt x="123" y="0"/>
                  </a:cubicBezTo>
                  <a:cubicBezTo>
                    <a:pt x="118" y="30"/>
                    <a:pt x="98" y="52"/>
                    <a:pt x="66" y="60"/>
                  </a:cubicBezTo>
                  <a:cubicBezTo>
                    <a:pt x="43" y="66"/>
                    <a:pt x="18" y="64"/>
                    <a:pt x="0" y="51"/>
                  </a:cubicBezTo>
                  <a:cubicBezTo>
                    <a:pt x="16" y="71"/>
                    <a:pt x="43" y="81"/>
                    <a:pt x="70" y="7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" name="Freeform 80">
              <a:extLst>
                <a:ext uri="{FF2B5EF4-FFF2-40B4-BE49-F238E27FC236}">
                  <a16:creationId xmlns:a16="http://schemas.microsoft.com/office/drawing/2014/main" id="{1C057C6A-823D-4131-9E0F-92049D26F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6" y="3679826"/>
              <a:ext cx="474663" cy="547688"/>
            </a:xfrm>
            <a:custGeom>
              <a:avLst/>
              <a:gdLst>
                <a:gd name="T0" fmla="*/ 214 w 227"/>
                <a:gd name="T1" fmla="*/ 151 h 262"/>
                <a:gd name="T2" fmla="*/ 90 w 227"/>
                <a:gd name="T3" fmla="*/ 251 h 262"/>
                <a:gd name="T4" fmla="*/ 13 w 227"/>
                <a:gd name="T5" fmla="*/ 111 h 262"/>
                <a:gd name="T6" fmla="*/ 137 w 227"/>
                <a:gd name="T7" fmla="*/ 11 h 262"/>
                <a:gd name="T8" fmla="*/ 214 w 227"/>
                <a:gd name="T9" fmla="*/ 15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62">
                  <a:moveTo>
                    <a:pt x="214" y="151"/>
                  </a:moveTo>
                  <a:cubicBezTo>
                    <a:pt x="201" y="217"/>
                    <a:pt x="145" y="262"/>
                    <a:pt x="90" y="251"/>
                  </a:cubicBezTo>
                  <a:cubicBezTo>
                    <a:pt x="34" y="240"/>
                    <a:pt x="0" y="177"/>
                    <a:pt x="13" y="111"/>
                  </a:cubicBezTo>
                  <a:cubicBezTo>
                    <a:pt x="26" y="45"/>
                    <a:pt x="82" y="0"/>
                    <a:pt x="137" y="11"/>
                  </a:cubicBezTo>
                  <a:cubicBezTo>
                    <a:pt x="193" y="22"/>
                    <a:pt x="227" y="85"/>
                    <a:pt x="214" y="151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004287D3-A0FE-EE01-5756-A653B4749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5288" y="3719513"/>
              <a:ext cx="384175" cy="200025"/>
            </a:xfrm>
            <a:custGeom>
              <a:avLst/>
              <a:gdLst>
                <a:gd name="T0" fmla="*/ 102 w 184"/>
                <a:gd name="T1" fmla="*/ 2 h 96"/>
                <a:gd name="T2" fmla="*/ 0 w 184"/>
                <a:gd name="T3" fmla="*/ 96 h 96"/>
                <a:gd name="T4" fmla="*/ 105 w 184"/>
                <a:gd name="T5" fmla="*/ 27 h 96"/>
                <a:gd name="T6" fmla="*/ 184 w 184"/>
                <a:gd name="T7" fmla="*/ 68 h 96"/>
                <a:gd name="T8" fmla="*/ 102 w 184"/>
                <a:gd name="T9" fmla="*/ 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96">
                  <a:moveTo>
                    <a:pt x="102" y="2"/>
                  </a:moveTo>
                  <a:cubicBezTo>
                    <a:pt x="54" y="0"/>
                    <a:pt x="11" y="41"/>
                    <a:pt x="0" y="96"/>
                  </a:cubicBezTo>
                  <a:cubicBezTo>
                    <a:pt x="20" y="51"/>
                    <a:pt x="60" y="26"/>
                    <a:pt x="105" y="27"/>
                  </a:cubicBezTo>
                  <a:cubicBezTo>
                    <a:pt x="137" y="28"/>
                    <a:pt x="166" y="40"/>
                    <a:pt x="184" y="68"/>
                  </a:cubicBezTo>
                  <a:cubicBezTo>
                    <a:pt x="171" y="30"/>
                    <a:pt x="140" y="3"/>
                    <a:pt x="102" y="2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" name="Freeform 82">
              <a:extLst>
                <a:ext uri="{FF2B5EF4-FFF2-40B4-BE49-F238E27FC236}">
                  <a16:creationId xmlns:a16="http://schemas.microsoft.com/office/drawing/2014/main" id="{8BF75E47-6155-0AD6-28A5-8317F9107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3676651"/>
              <a:ext cx="384175" cy="182563"/>
            </a:xfrm>
            <a:custGeom>
              <a:avLst/>
              <a:gdLst>
                <a:gd name="T0" fmla="*/ 104 w 184"/>
                <a:gd name="T1" fmla="*/ 1 h 87"/>
                <a:gd name="T2" fmla="*/ 0 w 184"/>
                <a:gd name="T3" fmla="*/ 87 h 87"/>
                <a:gd name="T4" fmla="*/ 105 w 184"/>
                <a:gd name="T5" fmla="*/ 13 h 87"/>
                <a:gd name="T6" fmla="*/ 184 w 184"/>
                <a:gd name="T7" fmla="*/ 59 h 87"/>
                <a:gd name="T8" fmla="*/ 104 w 184"/>
                <a:gd name="T9" fmla="*/ 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87">
                  <a:moveTo>
                    <a:pt x="104" y="1"/>
                  </a:moveTo>
                  <a:cubicBezTo>
                    <a:pt x="56" y="0"/>
                    <a:pt x="11" y="33"/>
                    <a:pt x="0" y="87"/>
                  </a:cubicBezTo>
                  <a:cubicBezTo>
                    <a:pt x="20" y="42"/>
                    <a:pt x="61" y="12"/>
                    <a:pt x="105" y="13"/>
                  </a:cubicBezTo>
                  <a:cubicBezTo>
                    <a:pt x="138" y="14"/>
                    <a:pt x="166" y="32"/>
                    <a:pt x="184" y="59"/>
                  </a:cubicBezTo>
                  <a:cubicBezTo>
                    <a:pt x="171" y="21"/>
                    <a:pt x="142" y="2"/>
                    <a:pt x="104" y="1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" name="Freeform 83">
              <a:extLst>
                <a:ext uri="{FF2B5EF4-FFF2-40B4-BE49-F238E27FC236}">
                  <a16:creationId xmlns:a16="http://schemas.microsoft.com/office/drawing/2014/main" id="{9078A25B-EE96-D064-711D-2193CC3E9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6563" y="3992563"/>
              <a:ext cx="366713" cy="280988"/>
            </a:xfrm>
            <a:custGeom>
              <a:avLst/>
              <a:gdLst>
                <a:gd name="T0" fmla="*/ 94 w 176"/>
                <a:gd name="T1" fmla="*/ 125 h 134"/>
                <a:gd name="T2" fmla="*/ 176 w 176"/>
                <a:gd name="T3" fmla="*/ 0 h 134"/>
                <a:gd name="T4" fmla="*/ 86 w 176"/>
                <a:gd name="T5" fmla="*/ 99 h 134"/>
                <a:gd name="T6" fmla="*/ 0 w 176"/>
                <a:gd name="T7" fmla="*/ 75 h 134"/>
                <a:gd name="T8" fmla="*/ 94 w 176"/>
                <a:gd name="T9" fmla="*/ 12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134">
                  <a:moveTo>
                    <a:pt x="94" y="125"/>
                  </a:moveTo>
                  <a:cubicBezTo>
                    <a:pt x="142" y="114"/>
                    <a:pt x="175" y="55"/>
                    <a:pt x="176" y="0"/>
                  </a:cubicBezTo>
                  <a:cubicBezTo>
                    <a:pt x="165" y="48"/>
                    <a:pt x="130" y="88"/>
                    <a:pt x="86" y="99"/>
                  </a:cubicBezTo>
                  <a:cubicBezTo>
                    <a:pt x="54" y="106"/>
                    <a:pt x="23" y="96"/>
                    <a:pt x="0" y="75"/>
                  </a:cubicBezTo>
                  <a:cubicBezTo>
                    <a:pt x="19" y="108"/>
                    <a:pt x="56" y="134"/>
                    <a:pt x="94" y="12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84">
              <a:extLst>
                <a:ext uri="{FF2B5EF4-FFF2-40B4-BE49-F238E27FC236}">
                  <a16:creationId xmlns:a16="http://schemas.microsoft.com/office/drawing/2014/main" id="{26BBF252-398C-CE09-2B95-C002302B9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6401" y="3967163"/>
              <a:ext cx="379413" cy="228600"/>
            </a:xfrm>
            <a:custGeom>
              <a:avLst/>
              <a:gdLst>
                <a:gd name="T0" fmla="*/ 87 w 181"/>
                <a:gd name="T1" fmla="*/ 105 h 109"/>
                <a:gd name="T2" fmla="*/ 181 w 181"/>
                <a:gd name="T3" fmla="*/ 0 h 109"/>
                <a:gd name="T4" fmla="*/ 86 w 181"/>
                <a:gd name="T5" fmla="*/ 81 h 109"/>
                <a:gd name="T6" fmla="*/ 0 w 181"/>
                <a:gd name="T7" fmla="*/ 49 h 109"/>
                <a:gd name="T8" fmla="*/ 87 w 181"/>
                <a:gd name="T9" fmla="*/ 10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09">
                  <a:moveTo>
                    <a:pt x="87" y="105"/>
                  </a:moveTo>
                  <a:cubicBezTo>
                    <a:pt x="135" y="101"/>
                    <a:pt x="175" y="55"/>
                    <a:pt x="181" y="0"/>
                  </a:cubicBezTo>
                  <a:cubicBezTo>
                    <a:pt x="165" y="47"/>
                    <a:pt x="131" y="77"/>
                    <a:pt x="86" y="81"/>
                  </a:cubicBezTo>
                  <a:cubicBezTo>
                    <a:pt x="54" y="84"/>
                    <a:pt x="20" y="74"/>
                    <a:pt x="0" y="49"/>
                  </a:cubicBezTo>
                  <a:cubicBezTo>
                    <a:pt x="16" y="85"/>
                    <a:pt x="49" y="109"/>
                    <a:pt x="87" y="10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" name="Oval 85">
              <a:extLst>
                <a:ext uri="{FF2B5EF4-FFF2-40B4-BE49-F238E27FC236}">
                  <a16:creationId xmlns:a16="http://schemas.microsoft.com/office/drawing/2014/main" id="{351EFFFF-D81F-7FD9-AD08-4E0ED3927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1" y="3117851"/>
              <a:ext cx="495300" cy="4968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" name="Freeform 86">
              <a:extLst>
                <a:ext uri="{FF2B5EF4-FFF2-40B4-BE49-F238E27FC236}">
                  <a16:creationId xmlns:a16="http://schemas.microsoft.com/office/drawing/2014/main" id="{5899582E-4FF9-1D6F-1C12-4838366CA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3676" y="3405188"/>
              <a:ext cx="1393825" cy="492125"/>
            </a:xfrm>
            <a:custGeom>
              <a:avLst/>
              <a:gdLst>
                <a:gd name="T0" fmla="*/ 667 w 667"/>
                <a:gd name="T1" fmla="*/ 0 h 235"/>
                <a:gd name="T2" fmla="*/ 529 w 667"/>
                <a:gd name="T3" fmla="*/ 60 h 235"/>
                <a:gd name="T4" fmla="*/ 332 w 667"/>
                <a:gd name="T5" fmla="*/ 156 h 235"/>
                <a:gd name="T6" fmla="*/ 0 w 667"/>
                <a:gd name="T7" fmla="*/ 93 h 235"/>
                <a:gd name="T8" fmla="*/ 367 w 667"/>
                <a:gd name="T9" fmla="*/ 186 h 235"/>
                <a:gd name="T10" fmla="*/ 530 w 667"/>
                <a:gd name="T11" fmla="*/ 77 h 235"/>
                <a:gd name="T12" fmla="*/ 594 w 667"/>
                <a:gd name="T13" fmla="*/ 87 h 235"/>
                <a:gd name="T14" fmla="*/ 667 w 667"/>
                <a:gd name="T15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7" h="235">
                  <a:moveTo>
                    <a:pt x="667" y="0"/>
                  </a:moveTo>
                  <a:cubicBezTo>
                    <a:pt x="665" y="48"/>
                    <a:pt x="586" y="69"/>
                    <a:pt x="529" y="60"/>
                  </a:cubicBezTo>
                  <a:cubicBezTo>
                    <a:pt x="462" y="107"/>
                    <a:pt x="423" y="119"/>
                    <a:pt x="332" y="156"/>
                  </a:cubicBezTo>
                  <a:cubicBezTo>
                    <a:pt x="202" y="182"/>
                    <a:pt x="95" y="144"/>
                    <a:pt x="0" y="93"/>
                  </a:cubicBezTo>
                  <a:cubicBezTo>
                    <a:pt x="93" y="180"/>
                    <a:pt x="241" y="235"/>
                    <a:pt x="367" y="186"/>
                  </a:cubicBezTo>
                  <a:cubicBezTo>
                    <a:pt x="432" y="160"/>
                    <a:pt x="495" y="135"/>
                    <a:pt x="530" y="77"/>
                  </a:cubicBezTo>
                  <a:cubicBezTo>
                    <a:pt x="548" y="79"/>
                    <a:pt x="561" y="89"/>
                    <a:pt x="594" y="87"/>
                  </a:cubicBezTo>
                  <a:cubicBezTo>
                    <a:pt x="615" y="89"/>
                    <a:pt x="667" y="95"/>
                    <a:pt x="667" y="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" name="Oval 87">
              <a:extLst>
                <a:ext uri="{FF2B5EF4-FFF2-40B4-BE49-F238E27FC236}">
                  <a16:creationId xmlns:a16="http://schemas.microsoft.com/office/drawing/2014/main" id="{3B7DB92D-B4D5-4C58-48A4-39D3267AD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6051" y="3814763"/>
              <a:ext cx="620713" cy="622300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" name="Freeform 88">
              <a:extLst>
                <a:ext uri="{FF2B5EF4-FFF2-40B4-BE49-F238E27FC236}">
                  <a16:creationId xmlns:a16="http://schemas.microsoft.com/office/drawing/2014/main" id="{13B78DA0-F0B2-F936-575F-488284F3B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8276" y="3829051"/>
              <a:ext cx="528638" cy="303213"/>
            </a:xfrm>
            <a:custGeom>
              <a:avLst/>
              <a:gdLst>
                <a:gd name="T0" fmla="*/ 118 w 253"/>
                <a:gd name="T1" fmla="*/ 8 h 145"/>
                <a:gd name="T2" fmla="*/ 0 w 253"/>
                <a:gd name="T3" fmla="*/ 145 h 145"/>
                <a:gd name="T4" fmla="*/ 129 w 253"/>
                <a:gd name="T5" fmla="*/ 39 h 145"/>
                <a:gd name="T6" fmla="*/ 253 w 253"/>
                <a:gd name="T7" fmla="*/ 68 h 145"/>
                <a:gd name="T8" fmla="*/ 118 w 253"/>
                <a:gd name="T9" fmla="*/ 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45">
                  <a:moveTo>
                    <a:pt x="118" y="8"/>
                  </a:moveTo>
                  <a:cubicBezTo>
                    <a:pt x="49" y="18"/>
                    <a:pt x="0" y="77"/>
                    <a:pt x="0" y="145"/>
                  </a:cubicBezTo>
                  <a:cubicBezTo>
                    <a:pt x="16" y="87"/>
                    <a:pt x="66" y="48"/>
                    <a:pt x="129" y="39"/>
                  </a:cubicBezTo>
                  <a:cubicBezTo>
                    <a:pt x="176" y="32"/>
                    <a:pt x="220" y="39"/>
                    <a:pt x="253" y="68"/>
                  </a:cubicBezTo>
                  <a:cubicBezTo>
                    <a:pt x="224" y="25"/>
                    <a:pt x="172" y="0"/>
                    <a:pt x="118" y="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" name="Freeform 89">
              <a:extLst>
                <a:ext uri="{FF2B5EF4-FFF2-40B4-BE49-F238E27FC236}">
                  <a16:creationId xmlns:a16="http://schemas.microsoft.com/office/drawing/2014/main" id="{FB33DEAD-2A3D-36BB-A06A-CC51B773B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876" y="3779838"/>
              <a:ext cx="528638" cy="282575"/>
            </a:xfrm>
            <a:custGeom>
              <a:avLst/>
              <a:gdLst>
                <a:gd name="T0" fmla="*/ 122 w 253"/>
                <a:gd name="T1" fmla="*/ 8 h 135"/>
                <a:gd name="T2" fmla="*/ 0 w 253"/>
                <a:gd name="T3" fmla="*/ 135 h 135"/>
                <a:gd name="T4" fmla="*/ 128 w 253"/>
                <a:gd name="T5" fmla="*/ 22 h 135"/>
                <a:gd name="T6" fmla="*/ 253 w 253"/>
                <a:gd name="T7" fmla="*/ 58 h 135"/>
                <a:gd name="T8" fmla="*/ 122 w 253"/>
                <a:gd name="T9" fmla="*/ 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35">
                  <a:moveTo>
                    <a:pt x="122" y="8"/>
                  </a:moveTo>
                  <a:cubicBezTo>
                    <a:pt x="54" y="19"/>
                    <a:pt x="0" y="68"/>
                    <a:pt x="0" y="135"/>
                  </a:cubicBezTo>
                  <a:cubicBezTo>
                    <a:pt x="16" y="77"/>
                    <a:pt x="64" y="31"/>
                    <a:pt x="128" y="22"/>
                  </a:cubicBezTo>
                  <a:cubicBezTo>
                    <a:pt x="175" y="15"/>
                    <a:pt x="219" y="30"/>
                    <a:pt x="253" y="58"/>
                  </a:cubicBezTo>
                  <a:cubicBezTo>
                    <a:pt x="224" y="16"/>
                    <a:pt x="176" y="0"/>
                    <a:pt x="122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" name="Freeform 90">
              <a:extLst>
                <a:ext uri="{FF2B5EF4-FFF2-40B4-BE49-F238E27FC236}">
                  <a16:creationId xmlns:a16="http://schemas.microsoft.com/office/drawing/2014/main" id="{1F673276-7C79-1857-6E95-60B85F6A3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101" y="4122738"/>
              <a:ext cx="509588" cy="393700"/>
            </a:xfrm>
            <a:custGeom>
              <a:avLst/>
              <a:gdLst>
                <a:gd name="T0" fmla="*/ 148 w 244"/>
                <a:gd name="T1" fmla="*/ 169 h 189"/>
                <a:gd name="T2" fmla="*/ 229 w 244"/>
                <a:gd name="T3" fmla="*/ 0 h 189"/>
                <a:gd name="T4" fmla="*/ 130 w 244"/>
                <a:gd name="T5" fmla="*/ 139 h 189"/>
                <a:gd name="T6" fmla="*/ 0 w 244"/>
                <a:gd name="T7" fmla="*/ 131 h 189"/>
                <a:gd name="T8" fmla="*/ 148 w 244"/>
                <a:gd name="T9" fmla="*/ 16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189">
                  <a:moveTo>
                    <a:pt x="148" y="169"/>
                  </a:moveTo>
                  <a:cubicBezTo>
                    <a:pt x="213" y="144"/>
                    <a:pt x="244" y="66"/>
                    <a:pt x="229" y="0"/>
                  </a:cubicBezTo>
                  <a:cubicBezTo>
                    <a:pt x="227" y="60"/>
                    <a:pt x="189" y="116"/>
                    <a:pt x="130" y="139"/>
                  </a:cubicBezTo>
                  <a:cubicBezTo>
                    <a:pt x="86" y="156"/>
                    <a:pt x="38" y="152"/>
                    <a:pt x="0" y="131"/>
                  </a:cubicBezTo>
                  <a:cubicBezTo>
                    <a:pt x="37" y="166"/>
                    <a:pt x="97" y="189"/>
                    <a:pt x="148" y="16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" name="Freeform 91">
              <a:extLst>
                <a:ext uri="{FF2B5EF4-FFF2-40B4-BE49-F238E27FC236}">
                  <a16:creationId xmlns:a16="http://schemas.microsoft.com/office/drawing/2014/main" id="{60FA131A-33EA-E098-84F2-4C58DAABF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8601" y="4098926"/>
              <a:ext cx="522288" cy="334963"/>
            </a:xfrm>
            <a:custGeom>
              <a:avLst/>
              <a:gdLst>
                <a:gd name="T0" fmla="*/ 139 w 250"/>
                <a:gd name="T1" fmla="*/ 147 h 160"/>
                <a:gd name="T2" fmla="*/ 244 w 250"/>
                <a:gd name="T3" fmla="*/ 0 h 160"/>
                <a:gd name="T4" fmla="*/ 132 w 250"/>
                <a:gd name="T5" fmla="*/ 119 h 160"/>
                <a:gd name="T6" fmla="*/ 0 w 250"/>
                <a:gd name="T7" fmla="*/ 101 h 160"/>
                <a:gd name="T8" fmla="*/ 139 w 250"/>
                <a:gd name="T9" fmla="*/ 147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160">
                  <a:moveTo>
                    <a:pt x="139" y="147"/>
                  </a:moveTo>
                  <a:cubicBezTo>
                    <a:pt x="207" y="130"/>
                    <a:pt x="250" y="67"/>
                    <a:pt x="244" y="0"/>
                  </a:cubicBezTo>
                  <a:cubicBezTo>
                    <a:pt x="234" y="59"/>
                    <a:pt x="194" y="103"/>
                    <a:pt x="132" y="119"/>
                  </a:cubicBezTo>
                  <a:cubicBezTo>
                    <a:pt x="86" y="130"/>
                    <a:pt x="35" y="126"/>
                    <a:pt x="0" y="101"/>
                  </a:cubicBezTo>
                  <a:cubicBezTo>
                    <a:pt x="32" y="140"/>
                    <a:pt x="86" y="160"/>
                    <a:pt x="139" y="14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" name="Freeform 92">
              <a:extLst>
                <a:ext uri="{FF2B5EF4-FFF2-40B4-BE49-F238E27FC236}">
                  <a16:creationId xmlns:a16="http://schemas.microsoft.com/office/drawing/2014/main" id="{FEBD2147-9DD6-D00D-9FA2-A7E3B6025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877888"/>
              <a:ext cx="509588" cy="238125"/>
            </a:xfrm>
            <a:custGeom>
              <a:avLst/>
              <a:gdLst>
                <a:gd name="T0" fmla="*/ 156 w 244"/>
                <a:gd name="T1" fmla="*/ 0 h 114"/>
                <a:gd name="T2" fmla="*/ 113 w 244"/>
                <a:gd name="T3" fmla="*/ 4 h 114"/>
                <a:gd name="T4" fmla="*/ 5 w 244"/>
                <a:gd name="T5" fmla="*/ 78 h 114"/>
                <a:gd name="T6" fmla="*/ 88 w 244"/>
                <a:gd name="T7" fmla="*/ 114 h 114"/>
                <a:gd name="T8" fmla="*/ 132 w 244"/>
                <a:gd name="T9" fmla="*/ 110 h 114"/>
                <a:gd name="T10" fmla="*/ 239 w 244"/>
                <a:gd name="T11" fmla="*/ 36 h 114"/>
                <a:gd name="T12" fmla="*/ 156 w 244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114">
                  <a:moveTo>
                    <a:pt x="156" y="0"/>
                  </a:moveTo>
                  <a:cubicBezTo>
                    <a:pt x="142" y="0"/>
                    <a:pt x="128" y="1"/>
                    <a:pt x="113" y="4"/>
                  </a:cubicBezTo>
                  <a:cubicBezTo>
                    <a:pt x="48" y="15"/>
                    <a:pt x="0" y="49"/>
                    <a:pt x="5" y="78"/>
                  </a:cubicBezTo>
                  <a:cubicBezTo>
                    <a:pt x="9" y="100"/>
                    <a:pt x="43" y="114"/>
                    <a:pt x="88" y="114"/>
                  </a:cubicBezTo>
                  <a:cubicBezTo>
                    <a:pt x="102" y="114"/>
                    <a:pt x="116" y="113"/>
                    <a:pt x="132" y="110"/>
                  </a:cubicBezTo>
                  <a:cubicBezTo>
                    <a:pt x="196" y="98"/>
                    <a:pt x="244" y="65"/>
                    <a:pt x="239" y="36"/>
                  </a:cubicBezTo>
                  <a:cubicBezTo>
                    <a:pt x="235" y="13"/>
                    <a:pt x="201" y="0"/>
                    <a:pt x="156" y="0"/>
                  </a:cubicBezTo>
                </a:path>
              </a:pathLst>
            </a:custGeom>
            <a:solidFill>
              <a:srgbClr val="E0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93">
              <a:extLst>
                <a:ext uri="{FF2B5EF4-FFF2-40B4-BE49-F238E27FC236}">
                  <a16:creationId xmlns:a16="http://schemas.microsoft.com/office/drawing/2014/main" id="{DDC02753-D3A8-BB3A-62DB-D52CD0C38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3076" y="879476"/>
              <a:ext cx="414338" cy="158750"/>
            </a:xfrm>
            <a:custGeom>
              <a:avLst/>
              <a:gdLst>
                <a:gd name="T0" fmla="*/ 88 w 198"/>
                <a:gd name="T1" fmla="*/ 11 h 76"/>
                <a:gd name="T2" fmla="*/ 4 w 198"/>
                <a:gd name="T3" fmla="*/ 76 h 76"/>
                <a:gd name="T4" fmla="*/ 99 w 198"/>
                <a:gd name="T5" fmla="*/ 20 h 76"/>
                <a:gd name="T6" fmla="*/ 198 w 198"/>
                <a:gd name="T7" fmla="*/ 13 h 76"/>
                <a:gd name="T8" fmla="*/ 88 w 198"/>
                <a:gd name="T9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76">
                  <a:moveTo>
                    <a:pt x="88" y="11"/>
                  </a:moveTo>
                  <a:cubicBezTo>
                    <a:pt x="35" y="24"/>
                    <a:pt x="0" y="52"/>
                    <a:pt x="4" y="76"/>
                  </a:cubicBezTo>
                  <a:cubicBezTo>
                    <a:pt x="13" y="53"/>
                    <a:pt x="50" y="32"/>
                    <a:pt x="99" y="20"/>
                  </a:cubicBezTo>
                  <a:cubicBezTo>
                    <a:pt x="135" y="11"/>
                    <a:pt x="170" y="7"/>
                    <a:pt x="198" y="13"/>
                  </a:cubicBezTo>
                  <a:cubicBezTo>
                    <a:pt x="172" y="2"/>
                    <a:pt x="130" y="0"/>
                    <a:pt x="88" y="1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" name="Freeform 94">
              <a:extLst>
                <a:ext uri="{FF2B5EF4-FFF2-40B4-BE49-F238E27FC236}">
                  <a16:creationId xmlns:a16="http://schemas.microsoft.com/office/drawing/2014/main" id="{C4A13ED4-56FD-03F4-F3D8-C64080220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0851" y="863601"/>
              <a:ext cx="411163" cy="153988"/>
            </a:xfrm>
            <a:custGeom>
              <a:avLst/>
              <a:gdLst>
                <a:gd name="T0" fmla="*/ 92 w 197"/>
                <a:gd name="T1" fmla="*/ 12 h 74"/>
                <a:gd name="T2" fmla="*/ 4 w 197"/>
                <a:gd name="T3" fmla="*/ 74 h 74"/>
                <a:gd name="T4" fmla="*/ 97 w 197"/>
                <a:gd name="T5" fmla="*/ 15 h 74"/>
                <a:gd name="T6" fmla="*/ 197 w 197"/>
                <a:gd name="T7" fmla="*/ 11 h 74"/>
                <a:gd name="T8" fmla="*/ 92 w 197"/>
                <a:gd name="T9" fmla="*/ 1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74">
                  <a:moveTo>
                    <a:pt x="92" y="12"/>
                  </a:moveTo>
                  <a:cubicBezTo>
                    <a:pt x="38" y="25"/>
                    <a:pt x="0" y="50"/>
                    <a:pt x="4" y="74"/>
                  </a:cubicBezTo>
                  <a:cubicBezTo>
                    <a:pt x="12" y="51"/>
                    <a:pt x="48" y="28"/>
                    <a:pt x="97" y="15"/>
                  </a:cubicBezTo>
                  <a:cubicBezTo>
                    <a:pt x="133" y="6"/>
                    <a:pt x="169" y="5"/>
                    <a:pt x="197" y="11"/>
                  </a:cubicBezTo>
                  <a:cubicBezTo>
                    <a:pt x="172" y="0"/>
                    <a:pt x="134" y="1"/>
                    <a:pt x="92" y="1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" name="Freeform 95">
              <a:extLst>
                <a:ext uri="{FF2B5EF4-FFF2-40B4-BE49-F238E27FC236}">
                  <a16:creationId xmlns:a16="http://schemas.microsoft.com/office/drawing/2014/main" id="{492B4B36-22F9-9005-33E8-C622D1D94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901" y="950913"/>
              <a:ext cx="390525" cy="179388"/>
            </a:xfrm>
            <a:custGeom>
              <a:avLst/>
              <a:gdLst>
                <a:gd name="T0" fmla="*/ 119 w 187"/>
                <a:gd name="T1" fmla="*/ 71 h 86"/>
                <a:gd name="T2" fmla="*/ 171 w 187"/>
                <a:gd name="T3" fmla="*/ 0 h 86"/>
                <a:gd name="T4" fmla="*/ 102 w 187"/>
                <a:gd name="T5" fmla="*/ 63 h 86"/>
                <a:gd name="T6" fmla="*/ 0 w 187"/>
                <a:gd name="T7" fmla="*/ 79 h 86"/>
                <a:gd name="T8" fmla="*/ 119 w 187"/>
                <a:gd name="T9" fmla="*/ 7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86">
                  <a:moveTo>
                    <a:pt x="119" y="71"/>
                  </a:moveTo>
                  <a:cubicBezTo>
                    <a:pt x="168" y="53"/>
                    <a:pt x="187" y="21"/>
                    <a:pt x="171" y="0"/>
                  </a:cubicBezTo>
                  <a:cubicBezTo>
                    <a:pt x="173" y="22"/>
                    <a:pt x="147" y="47"/>
                    <a:pt x="102" y="63"/>
                  </a:cubicBezTo>
                  <a:cubicBezTo>
                    <a:pt x="69" y="76"/>
                    <a:pt x="31" y="81"/>
                    <a:pt x="0" y="79"/>
                  </a:cubicBezTo>
                  <a:cubicBezTo>
                    <a:pt x="31" y="86"/>
                    <a:pt x="80" y="86"/>
                    <a:pt x="119" y="7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" name="Freeform 96">
              <a:extLst>
                <a:ext uri="{FF2B5EF4-FFF2-40B4-BE49-F238E27FC236}">
                  <a16:creationId xmlns:a16="http://schemas.microsoft.com/office/drawing/2014/main" id="{68CAE5BA-CCD7-955B-0BFE-55EE719B7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9751" y="946151"/>
              <a:ext cx="407988" cy="166688"/>
            </a:xfrm>
            <a:custGeom>
              <a:avLst/>
              <a:gdLst>
                <a:gd name="T0" fmla="*/ 113 w 195"/>
                <a:gd name="T1" fmla="*/ 67 h 80"/>
                <a:gd name="T2" fmla="*/ 185 w 195"/>
                <a:gd name="T3" fmla="*/ 0 h 80"/>
                <a:gd name="T4" fmla="*/ 105 w 195"/>
                <a:gd name="T5" fmla="*/ 58 h 80"/>
                <a:gd name="T6" fmla="*/ 0 w 195"/>
                <a:gd name="T7" fmla="*/ 70 h 80"/>
                <a:gd name="T8" fmla="*/ 113 w 195"/>
                <a:gd name="T9" fmla="*/ 6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80">
                  <a:moveTo>
                    <a:pt x="113" y="67"/>
                  </a:moveTo>
                  <a:cubicBezTo>
                    <a:pt x="165" y="52"/>
                    <a:pt x="195" y="23"/>
                    <a:pt x="185" y="0"/>
                  </a:cubicBezTo>
                  <a:cubicBezTo>
                    <a:pt x="181" y="22"/>
                    <a:pt x="153" y="44"/>
                    <a:pt x="105" y="58"/>
                  </a:cubicBezTo>
                  <a:cubicBezTo>
                    <a:pt x="70" y="69"/>
                    <a:pt x="30" y="74"/>
                    <a:pt x="0" y="70"/>
                  </a:cubicBezTo>
                  <a:cubicBezTo>
                    <a:pt x="29" y="80"/>
                    <a:pt x="72" y="79"/>
                    <a:pt x="113" y="6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" name="Freeform 97">
              <a:extLst>
                <a:ext uri="{FF2B5EF4-FFF2-40B4-BE49-F238E27FC236}">
                  <a16:creationId xmlns:a16="http://schemas.microsoft.com/office/drawing/2014/main" id="{A507D035-48FA-BFA9-72F7-B4E9F5DCD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2951" y="4435476"/>
              <a:ext cx="346075" cy="565150"/>
            </a:xfrm>
            <a:custGeom>
              <a:avLst/>
              <a:gdLst>
                <a:gd name="T0" fmla="*/ 136 w 166"/>
                <a:gd name="T1" fmla="*/ 112 h 270"/>
                <a:gd name="T2" fmla="*/ 137 w 166"/>
                <a:gd name="T3" fmla="*/ 258 h 270"/>
                <a:gd name="T4" fmla="*/ 30 w 166"/>
                <a:gd name="T5" fmla="*/ 158 h 270"/>
                <a:gd name="T6" fmla="*/ 30 w 166"/>
                <a:gd name="T7" fmla="*/ 13 h 270"/>
                <a:gd name="T8" fmla="*/ 136 w 166"/>
                <a:gd name="T9" fmla="*/ 112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270">
                  <a:moveTo>
                    <a:pt x="136" y="112"/>
                  </a:moveTo>
                  <a:cubicBezTo>
                    <a:pt x="165" y="180"/>
                    <a:pt x="166" y="245"/>
                    <a:pt x="137" y="258"/>
                  </a:cubicBezTo>
                  <a:cubicBezTo>
                    <a:pt x="108" y="270"/>
                    <a:pt x="60" y="226"/>
                    <a:pt x="30" y="158"/>
                  </a:cubicBezTo>
                  <a:cubicBezTo>
                    <a:pt x="1" y="91"/>
                    <a:pt x="0" y="26"/>
                    <a:pt x="30" y="13"/>
                  </a:cubicBezTo>
                  <a:cubicBezTo>
                    <a:pt x="59" y="0"/>
                    <a:pt x="106" y="45"/>
                    <a:pt x="136" y="112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" name="Freeform 98">
              <a:extLst>
                <a:ext uri="{FF2B5EF4-FFF2-40B4-BE49-F238E27FC236}">
                  <a16:creationId xmlns:a16="http://schemas.microsoft.com/office/drawing/2014/main" id="{1B143607-ED72-5A23-8056-8FA8A3BE4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238" y="4462463"/>
              <a:ext cx="187325" cy="304800"/>
            </a:xfrm>
            <a:custGeom>
              <a:avLst/>
              <a:gdLst>
                <a:gd name="T0" fmla="*/ 21 w 90"/>
                <a:gd name="T1" fmla="*/ 15 h 146"/>
                <a:gd name="T2" fmla="*/ 28 w 90"/>
                <a:gd name="T3" fmla="*/ 146 h 146"/>
                <a:gd name="T4" fmla="*/ 36 w 90"/>
                <a:gd name="T5" fmla="*/ 38 h 146"/>
                <a:gd name="T6" fmla="*/ 90 w 90"/>
                <a:gd name="T7" fmla="*/ 43 h 146"/>
                <a:gd name="T8" fmla="*/ 21 w 90"/>
                <a:gd name="T9" fmla="*/ 1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46">
                  <a:moveTo>
                    <a:pt x="21" y="15"/>
                  </a:moveTo>
                  <a:cubicBezTo>
                    <a:pt x="0" y="34"/>
                    <a:pt x="4" y="90"/>
                    <a:pt x="28" y="146"/>
                  </a:cubicBezTo>
                  <a:cubicBezTo>
                    <a:pt x="13" y="96"/>
                    <a:pt x="17" y="56"/>
                    <a:pt x="36" y="38"/>
                  </a:cubicBezTo>
                  <a:cubicBezTo>
                    <a:pt x="50" y="25"/>
                    <a:pt x="68" y="25"/>
                    <a:pt x="90" y="43"/>
                  </a:cubicBezTo>
                  <a:cubicBezTo>
                    <a:pt x="65" y="13"/>
                    <a:pt x="38" y="0"/>
                    <a:pt x="21" y="15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" name="Freeform 99">
              <a:extLst>
                <a:ext uri="{FF2B5EF4-FFF2-40B4-BE49-F238E27FC236}">
                  <a16:creationId xmlns:a16="http://schemas.microsoft.com/office/drawing/2014/main" id="{3BF088DF-D97F-3514-736C-F1BC135EC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838" y="4425951"/>
              <a:ext cx="179388" cy="287338"/>
            </a:xfrm>
            <a:custGeom>
              <a:avLst/>
              <a:gdLst>
                <a:gd name="T0" fmla="*/ 22 w 86"/>
                <a:gd name="T1" fmla="*/ 15 h 138"/>
                <a:gd name="T2" fmla="*/ 24 w 86"/>
                <a:gd name="T3" fmla="*/ 138 h 138"/>
                <a:gd name="T4" fmla="*/ 28 w 86"/>
                <a:gd name="T5" fmla="*/ 25 h 138"/>
                <a:gd name="T6" fmla="*/ 86 w 86"/>
                <a:gd name="T7" fmla="*/ 36 h 138"/>
                <a:gd name="T8" fmla="*/ 22 w 86"/>
                <a:gd name="T9" fmla="*/ 1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38">
                  <a:moveTo>
                    <a:pt x="22" y="15"/>
                  </a:moveTo>
                  <a:cubicBezTo>
                    <a:pt x="1" y="34"/>
                    <a:pt x="0" y="83"/>
                    <a:pt x="24" y="138"/>
                  </a:cubicBezTo>
                  <a:cubicBezTo>
                    <a:pt x="9" y="88"/>
                    <a:pt x="9" y="42"/>
                    <a:pt x="28" y="25"/>
                  </a:cubicBezTo>
                  <a:cubicBezTo>
                    <a:pt x="43" y="12"/>
                    <a:pt x="64" y="17"/>
                    <a:pt x="86" y="36"/>
                  </a:cubicBezTo>
                  <a:cubicBezTo>
                    <a:pt x="60" y="5"/>
                    <a:pt x="38" y="0"/>
                    <a:pt x="22" y="1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" name="Freeform 100">
              <a:extLst>
                <a:ext uri="{FF2B5EF4-FFF2-40B4-BE49-F238E27FC236}">
                  <a16:creationId xmlns:a16="http://schemas.microsoft.com/office/drawing/2014/main" id="{B9C126F5-EC38-9A6C-91D2-90B83C353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5676" y="4665663"/>
              <a:ext cx="166688" cy="368300"/>
            </a:xfrm>
            <a:custGeom>
              <a:avLst/>
              <a:gdLst>
                <a:gd name="T0" fmla="*/ 66 w 80"/>
                <a:gd name="T1" fmla="*/ 151 h 176"/>
                <a:gd name="T2" fmla="*/ 34 w 80"/>
                <a:gd name="T3" fmla="*/ 0 h 176"/>
                <a:gd name="T4" fmla="*/ 49 w 80"/>
                <a:gd name="T5" fmla="*/ 130 h 176"/>
                <a:gd name="T6" fmla="*/ 0 w 80"/>
                <a:gd name="T7" fmla="*/ 144 h 176"/>
                <a:gd name="T8" fmla="*/ 66 w 80"/>
                <a:gd name="T9" fmla="*/ 15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76">
                  <a:moveTo>
                    <a:pt x="66" y="151"/>
                  </a:moveTo>
                  <a:cubicBezTo>
                    <a:pt x="80" y="121"/>
                    <a:pt x="63" y="52"/>
                    <a:pt x="34" y="0"/>
                  </a:cubicBezTo>
                  <a:cubicBezTo>
                    <a:pt x="55" y="50"/>
                    <a:pt x="62" y="102"/>
                    <a:pt x="49" y="130"/>
                  </a:cubicBezTo>
                  <a:cubicBezTo>
                    <a:pt x="39" y="151"/>
                    <a:pt x="21" y="155"/>
                    <a:pt x="0" y="144"/>
                  </a:cubicBezTo>
                  <a:cubicBezTo>
                    <a:pt x="26" y="167"/>
                    <a:pt x="55" y="176"/>
                    <a:pt x="66" y="15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" name="Freeform 101">
              <a:extLst>
                <a:ext uri="{FF2B5EF4-FFF2-40B4-BE49-F238E27FC236}">
                  <a16:creationId xmlns:a16="http://schemas.microsoft.com/office/drawing/2014/main" id="{5461EBB5-20EC-C48C-6095-FE071A23D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701" y="4651376"/>
              <a:ext cx="174625" cy="325438"/>
            </a:xfrm>
            <a:custGeom>
              <a:avLst/>
              <a:gdLst>
                <a:gd name="T0" fmla="*/ 66 w 84"/>
                <a:gd name="T1" fmla="*/ 137 h 156"/>
                <a:gd name="T2" fmla="*/ 50 w 84"/>
                <a:gd name="T3" fmla="*/ 0 h 156"/>
                <a:gd name="T4" fmla="*/ 53 w 84"/>
                <a:gd name="T5" fmla="*/ 115 h 156"/>
                <a:gd name="T6" fmla="*/ 0 w 84"/>
                <a:gd name="T7" fmla="*/ 121 h 156"/>
                <a:gd name="T8" fmla="*/ 66 w 84"/>
                <a:gd name="T9" fmla="*/ 137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6">
                  <a:moveTo>
                    <a:pt x="66" y="137"/>
                  </a:moveTo>
                  <a:cubicBezTo>
                    <a:pt x="84" y="113"/>
                    <a:pt x="77" y="54"/>
                    <a:pt x="50" y="0"/>
                  </a:cubicBezTo>
                  <a:cubicBezTo>
                    <a:pt x="68" y="50"/>
                    <a:pt x="70" y="93"/>
                    <a:pt x="53" y="115"/>
                  </a:cubicBezTo>
                  <a:cubicBezTo>
                    <a:pt x="41" y="132"/>
                    <a:pt x="22" y="136"/>
                    <a:pt x="0" y="121"/>
                  </a:cubicBezTo>
                  <a:cubicBezTo>
                    <a:pt x="26" y="149"/>
                    <a:pt x="52" y="156"/>
                    <a:pt x="66" y="13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" name="Freeform 102">
              <a:extLst>
                <a:ext uri="{FF2B5EF4-FFF2-40B4-BE49-F238E27FC236}">
                  <a16:creationId xmlns:a16="http://schemas.microsoft.com/office/drawing/2014/main" id="{9BE06DCE-F553-686E-EA3B-C2CFCC92A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451" y="1752601"/>
              <a:ext cx="927100" cy="831850"/>
            </a:xfrm>
            <a:custGeom>
              <a:avLst/>
              <a:gdLst>
                <a:gd name="T0" fmla="*/ 419 w 444"/>
                <a:gd name="T1" fmla="*/ 146 h 398"/>
                <a:gd name="T2" fmla="*/ 267 w 444"/>
                <a:gd name="T3" fmla="*/ 368 h 398"/>
                <a:gd name="T4" fmla="*/ 25 w 444"/>
                <a:gd name="T5" fmla="*/ 252 h 398"/>
                <a:gd name="T6" fmla="*/ 177 w 444"/>
                <a:gd name="T7" fmla="*/ 29 h 398"/>
                <a:gd name="T8" fmla="*/ 419 w 444"/>
                <a:gd name="T9" fmla="*/ 146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398">
                  <a:moveTo>
                    <a:pt x="419" y="146"/>
                  </a:moveTo>
                  <a:cubicBezTo>
                    <a:pt x="444" y="240"/>
                    <a:pt x="376" y="339"/>
                    <a:pt x="267" y="368"/>
                  </a:cubicBezTo>
                  <a:cubicBezTo>
                    <a:pt x="159" y="398"/>
                    <a:pt x="50" y="345"/>
                    <a:pt x="25" y="252"/>
                  </a:cubicBezTo>
                  <a:cubicBezTo>
                    <a:pt x="0" y="158"/>
                    <a:pt x="68" y="58"/>
                    <a:pt x="177" y="29"/>
                  </a:cubicBezTo>
                  <a:cubicBezTo>
                    <a:pt x="286" y="0"/>
                    <a:pt x="394" y="53"/>
                    <a:pt x="419" y="146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" name="Freeform 103">
              <a:extLst>
                <a:ext uri="{FF2B5EF4-FFF2-40B4-BE49-F238E27FC236}">
                  <a16:creationId xmlns:a16="http://schemas.microsoft.com/office/drawing/2014/main" id="{AFCF97F5-BA67-9F54-EC6E-13EEFBE60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7726" y="1804988"/>
              <a:ext cx="693738" cy="473075"/>
            </a:xfrm>
            <a:custGeom>
              <a:avLst/>
              <a:gdLst>
                <a:gd name="T0" fmla="*/ 136 w 332"/>
                <a:gd name="T1" fmla="*/ 28 h 226"/>
                <a:gd name="T2" fmla="*/ 21 w 332"/>
                <a:gd name="T3" fmla="*/ 226 h 226"/>
                <a:gd name="T4" fmla="*/ 159 w 332"/>
                <a:gd name="T5" fmla="*/ 59 h 226"/>
                <a:gd name="T6" fmla="*/ 332 w 332"/>
                <a:gd name="T7" fmla="*/ 48 h 226"/>
                <a:gd name="T8" fmla="*/ 136 w 332"/>
                <a:gd name="T9" fmla="*/ 2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26">
                  <a:moveTo>
                    <a:pt x="136" y="28"/>
                  </a:moveTo>
                  <a:cubicBezTo>
                    <a:pt x="48" y="64"/>
                    <a:pt x="0" y="149"/>
                    <a:pt x="21" y="226"/>
                  </a:cubicBezTo>
                  <a:cubicBezTo>
                    <a:pt x="24" y="154"/>
                    <a:pt x="78" y="92"/>
                    <a:pt x="159" y="59"/>
                  </a:cubicBezTo>
                  <a:cubicBezTo>
                    <a:pt x="219" y="34"/>
                    <a:pt x="280" y="27"/>
                    <a:pt x="332" y="48"/>
                  </a:cubicBezTo>
                  <a:cubicBezTo>
                    <a:pt x="281" y="10"/>
                    <a:pt x="205" y="0"/>
                    <a:pt x="136" y="2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" name="Freeform 104">
              <a:extLst>
                <a:ext uri="{FF2B5EF4-FFF2-40B4-BE49-F238E27FC236}">
                  <a16:creationId xmlns:a16="http://schemas.microsoft.com/office/drawing/2014/main" id="{DAC9396E-4CAF-1FE8-D24A-DF1C348E0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751" y="1752601"/>
              <a:ext cx="693738" cy="454025"/>
            </a:xfrm>
            <a:custGeom>
              <a:avLst/>
              <a:gdLst>
                <a:gd name="T0" fmla="*/ 144 w 332"/>
                <a:gd name="T1" fmla="*/ 29 h 217"/>
                <a:gd name="T2" fmla="*/ 21 w 332"/>
                <a:gd name="T3" fmla="*/ 217 h 217"/>
                <a:gd name="T4" fmla="*/ 155 w 332"/>
                <a:gd name="T5" fmla="*/ 42 h 217"/>
                <a:gd name="T6" fmla="*/ 332 w 332"/>
                <a:gd name="T7" fmla="*/ 39 h 217"/>
                <a:gd name="T8" fmla="*/ 144 w 332"/>
                <a:gd name="T9" fmla="*/ 2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17">
                  <a:moveTo>
                    <a:pt x="144" y="29"/>
                  </a:moveTo>
                  <a:cubicBezTo>
                    <a:pt x="56" y="64"/>
                    <a:pt x="0" y="140"/>
                    <a:pt x="21" y="217"/>
                  </a:cubicBezTo>
                  <a:cubicBezTo>
                    <a:pt x="24" y="145"/>
                    <a:pt x="74" y="75"/>
                    <a:pt x="155" y="42"/>
                  </a:cubicBezTo>
                  <a:cubicBezTo>
                    <a:pt x="215" y="18"/>
                    <a:pt x="279" y="18"/>
                    <a:pt x="332" y="39"/>
                  </a:cubicBezTo>
                  <a:cubicBezTo>
                    <a:pt x="281" y="1"/>
                    <a:pt x="213" y="0"/>
                    <a:pt x="144" y="2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" name="Freeform 105">
              <a:extLst>
                <a:ext uri="{FF2B5EF4-FFF2-40B4-BE49-F238E27FC236}">
                  <a16:creationId xmlns:a16="http://schemas.microsoft.com/office/drawing/2014/main" id="{BD14B2D7-857C-F575-7134-1139FCDF9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3476" y="2051051"/>
              <a:ext cx="635000" cy="547688"/>
            </a:xfrm>
            <a:custGeom>
              <a:avLst/>
              <a:gdLst>
                <a:gd name="T0" fmla="*/ 209 w 304"/>
                <a:gd name="T1" fmla="*/ 221 h 262"/>
                <a:gd name="T2" fmla="*/ 264 w 304"/>
                <a:gd name="T3" fmla="*/ 0 h 262"/>
                <a:gd name="T4" fmla="*/ 175 w 304"/>
                <a:gd name="T5" fmla="*/ 194 h 262"/>
                <a:gd name="T6" fmla="*/ 0 w 304"/>
                <a:gd name="T7" fmla="*/ 231 h 262"/>
                <a:gd name="T8" fmla="*/ 209 w 304"/>
                <a:gd name="T9" fmla="*/ 22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" h="262">
                  <a:moveTo>
                    <a:pt x="209" y="221"/>
                  </a:moveTo>
                  <a:cubicBezTo>
                    <a:pt x="287" y="170"/>
                    <a:pt x="304" y="70"/>
                    <a:pt x="264" y="0"/>
                  </a:cubicBezTo>
                  <a:cubicBezTo>
                    <a:pt x="279" y="70"/>
                    <a:pt x="247" y="147"/>
                    <a:pt x="175" y="194"/>
                  </a:cubicBezTo>
                  <a:cubicBezTo>
                    <a:pt x="121" y="229"/>
                    <a:pt x="58" y="241"/>
                    <a:pt x="0" y="231"/>
                  </a:cubicBezTo>
                  <a:cubicBezTo>
                    <a:pt x="61" y="258"/>
                    <a:pt x="147" y="262"/>
                    <a:pt x="209" y="221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" name="Freeform 106">
              <a:extLst>
                <a:ext uri="{FF2B5EF4-FFF2-40B4-BE49-F238E27FC236}">
                  <a16:creationId xmlns:a16="http://schemas.microsoft.com/office/drawing/2014/main" id="{85C6056E-BA92-354D-1E5C-0869C077B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526" y="2036763"/>
              <a:ext cx="669925" cy="496888"/>
            </a:xfrm>
            <a:custGeom>
              <a:avLst/>
              <a:gdLst>
                <a:gd name="T0" fmla="*/ 199 w 321"/>
                <a:gd name="T1" fmla="*/ 204 h 238"/>
                <a:gd name="T2" fmla="*/ 292 w 321"/>
                <a:gd name="T3" fmla="*/ 0 h 238"/>
                <a:gd name="T4" fmla="*/ 180 w 321"/>
                <a:gd name="T5" fmla="*/ 175 h 238"/>
                <a:gd name="T6" fmla="*/ 0 w 321"/>
                <a:gd name="T7" fmla="*/ 201 h 238"/>
                <a:gd name="T8" fmla="*/ 199 w 321"/>
                <a:gd name="T9" fmla="*/ 20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238">
                  <a:moveTo>
                    <a:pt x="199" y="204"/>
                  </a:moveTo>
                  <a:cubicBezTo>
                    <a:pt x="283" y="162"/>
                    <a:pt x="321" y="74"/>
                    <a:pt x="292" y="0"/>
                  </a:cubicBezTo>
                  <a:cubicBezTo>
                    <a:pt x="297" y="71"/>
                    <a:pt x="258" y="136"/>
                    <a:pt x="180" y="175"/>
                  </a:cubicBezTo>
                  <a:cubicBezTo>
                    <a:pt x="123" y="204"/>
                    <a:pt x="55" y="218"/>
                    <a:pt x="0" y="201"/>
                  </a:cubicBezTo>
                  <a:cubicBezTo>
                    <a:pt x="55" y="235"/>
                    <a:pt x="132" y="238"/>
                    <a:pt x="199" y="20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" name="Freeform 107">
              <a:extLst>
                <a:ext uri="{FF2B5EF4-FFF2-40B4-BE49-F238E27FC236}">
                  <a16:creationId xmlns:a16="http://schemas.microsoft.com/office/drawing/2014/main" id="{8A783301-2B11-916D-F46B-1CC33BEB5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6" y="2155826"/>
              <a:ext cx="133350" cy="92075"/>
            </a:xfrm>
            <a:custGeom>
              <a:avLst/>
              <a:gdLst>
                <a:gd name="T0" fmla="*/ 26 w 64"/>
                <a:gd name="T1" fmla="*/ 5 h 44"/>
                <a:gd name="T2" fmla="*/ 4 w 64"/>
                <a:gd name="T3" fmla="*/ 44 h 44"/>
                <a:gd name="T4" fmla="*/ 31 w 64"/>
                <a:gd name="T5" fmla="*/ 11 h 44"/>
                <a:gd name="T6" fmla="*/ 64 w 64"/>
                <a:gd name="T7" fmla="*/ 9 h 44"/>
                <a:gd name="T8" fmla="*/ 26 w 64"/>
                <a:gd name="T9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4">
                  <a:moveTo>
                    <a:pt x="26" y="5"/>
                  </a:moveTo>
                  <a:cubicBezTo>
                    <a:pt x="9" y="12"/>
                    <a:pt x="0" y="29"/>
                    <a:pt x="4" y="44"/>
                  </a:cubicBezTo>
                  <a:cubicBezTo>
                    <a:pt x="4" y="30"/>
                    <a:pt x="15" y="18"/>
                    <a:pt x="31" y="11"/>
                  </a:cubicBezTo>
                  <a:cubicBezTo>
                    <a:pt x="42" y="6"/>
                    <a:pt x="54" y="5"/>
                    <a:pt x="64" y="9"/>
                  </a:cubicBezTo>
                  <a:cubicBezTo>
                    <a:pt x="54" y="2"/>
                    <a:pt x="39" y="0"/>
                    <a:pt x="26" y="5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" name="Freeform 108">
              <a:extLst>
                <a:ext uri="{FF2B5EF4-FFF2-40B4-BE49-F238E27FC236}">
                  <a16:creationId xmlns:a16="http://schemas.microsoft.com/office/drawing/2014/main" id="{A01573FA-A619-F51D-9888-2FE9C04D8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1876" y="2146301"/>
              <a:ext cx="134938" cy="87313"/>
            </a:xfrm>
            <a:custGeom>
              <a:avLst/>
              <a:gdLst>
                <a:gd name="T0" fmla="*/ 28 w 65"/>
                <a:gd name="T1" fmla="*/ 5 h 42"/>
                <a:gd name="T2" fmla="*/ 4 w 65"/>
                <a:gd name="T3" fmla="*/ 42 h 42"/>
                <a:gd name="T4" fmla="*/ 31 w 65"/>
                <a:gd name="T5" fmla="*/ 8 h 42"/>
                <a:gd name="T6" fmla="*/ 65 w 65"/>
                <a:gd name="T7" fmla="*/ 8 h 42"/>
                <a:gd name="T8" fmla="*/ 28 w 65"/>
                <a:gd name="T9" fmla="*/ 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2">
                  <a:moveTo>
                    <a:pt x="28" y="5"/>
                  </a:moveTo>
                  <a:cubicBezTo>
                    <a:pt x="11" y="12"/>
                    <a:pt x="0" y="27"/>
                    <a:pt x="4" y="42"/>
                  </a:cubicBezTo>
                  <a:cubicBezTo>
                    <a:pt x="5" y="28"/>
                    <a:pt x="15" y="14"/>
                    <a:pt x="31" y="8"/>
                  </a:cubicBezTo>
                  <a:cubicBezTo>
                    <a:pt x="42" y="3"/>
                    <a:pt x="55" y="3"/>
                    <a:pt x="65" y="8"/>
                  </a:cubicBezTo>
                  <a:cubicBezTo>
                    <a:pt x="55" y="0"/>
                    <a:pt x="42" y="0"/>
                    <a:pt x="28" y="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" name="Freeform 109">
              <a:extLst>
                <a:ext uri="{FF2B5EF4-FFF2-40B4-BE49-F238E27FC236}">
                  <a16:creationId xmlns:a16="http://schemas.microsoft.com/office/drawing/2014/main" id="{207A08B3-32BE-D44D-24B9-3D1A5398F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551" y="2203451"/>
              <a:ext cx="122238" cy="107950"/>
            </a:xfrm>
            <a:custGeom>
              <a:avLst/>
              <a:gdLst>
                <a:gd name="T0" fmla="*/ 41 w 59"/>
                <a:gd name="T1" fmla="*/ 43 h 51"/>
                <a:gd name="T2" fmla="*/ 52 w 59"/>
                <a:gd name="T3" fmla="*/ 0 h 51"/>
                <a:gd name="T4" fmla="*/ 34 w 59"/>
                <a:gd name="T5" fmla="*/ 38 h 51"/>
                <a:gd name="T6" fmla="*/ 0 w 59"/>
                <a:gd name="T7" fmla="*/ 45 h 51"/>
                <a:gd name="T8" fmla="*/ 41 w 59"/>
                <a:gd name="T9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1">
                  <a:moveTo>
                    <a:pt x="41" y="43"/>
                  </a:moveTo>
                  <a:cubicBezTo>
                    <a:pt x="56" y="33"/>
                    <a:pt x="59" y="13"/>
                    <a:pt x="52" y="0"/>
                  </a:cubicBezTo>
                  <a:cubicBezTo>
                    <a:pt x="55" y="13"/>
                    <a:pt x="48" y="28"/>
                    <a:pt x="34" y="38"/>
                  </a:cubicBezTo>
                  <a:cubicBezTo>
                    <a:pt x="24" y="44"/>
                    <a:pt x="11" y="47"/>
                    <a:pt x="0" y="45"/>
                  </a:cubicBezTo>
                  <a:cubicBezTo>
                    <a:pt x="12" y="50"/>
                    <a:pt x="29" y="51"/>
                    <a:pt x="41" y="4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" name="Freeform 110">
              <a:extLst>
                <a:ext uri="{FF2B5EF4-FFF2-40B4-BE49-F238E27FC236}">
                  <a16:creationId xmlns:a16="http://schemas.microsoft.com/office/drawing/2014/main" id="{B285C86D-5849-3C01-575F-F6E518A27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13" y="2200276"/>
              <a:ext cx="131763" cy="98425"/>
            </a:xfrm>
            <a:custGeom>
              <a:avLst/>
              <a:gdLst>
                <a:gd name="T0" fmla="*/ 39 w 63"/>
                <a:gd name="T1" fmla="*/ 40 h 47"/>
                <a:gd name="T2" fmla="*/ 57 w 63"/>
                <a:gd name="T3" fmla="*/ 0 h 47"/>
                <a:gd name="T4" fmla="*/ 35 w 63"/>
                <a:gd name="T5" fmla="*/ 35 h 47"/>
                <a:gd name="T6" fmla="*/ 0 w 63"/>
                <a:gd name="T7" fmla="*/ 40 h 47"/>
                <a:gd name="T8" fmla="*/ 39 w 63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7">
                  <a:moveTo>
                    <a:pt x="39" y="40"/>
                  </a:moveTo>
                  <a:cubicBezTo>
                    <a:pt x="55" y="32"/>
                    <a:pt x="63" y="15"/>
                    <a:pt x="57" y="0"/>
                  </a:cubicBezTo>
                  <a:cubicBezTo>
                    <a:pt x="58" y="14"/>
                    <a:pt x="50" y="27"/>
                    <a:pt x="35" y="35"/>
                  </a:cubicBezTo>
                  <a:cubicBezTo>
                    <a:pt x="24" y="40"/>
                    <a:pt x="11" y="43"/>
                    <a:pt x="0" y="40"/>
                  </a:cubicBezTo>
                  <a:cubicBezTo>
                    <a:pt x="11" y="46"/>
                    <a:pt x="26" y="47"/>
                    <a:pt x="39" y="4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" name="Freeform 111">
              <a:extLst>
                <a:ext uri="{FF2B5EF4-FFF2-40B4-BE49-F238E27FC236}">
                  <a16:creationId xmlns:a16="http://schemas.microsoft.com/office/drawing/2014/main" id="{622596C6-351A-30FC-40D7-2D90FEAA9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3488" y="1982788"/>
              <a:ext cx="98425" cy="66675"/>
            </a:xfrm>
            <a:custGeom>
              <a:avLst/>
              <a:gdLst>
                <a:gd name="T0" fmla="*/ 19 w 47"/>
                <a:gd name="T1" fmla="*/ 4 h 32"/>
                <a:gd name="T2" fmla="*/ 3 w 47"/>
                <a:gd name="T3" fmla="*/ 32 h 32"/>
                <a:gd name="T4" fmla="*/ 22 w 47"/>
                <a:gd name="T5" fmla="*/ 9 h 32"/>
                <a:gd name="T6" fmla="*/ 47 w 47"/>
                <a:gd name="T7" fmla="*/ 7 h 32"/>
                <a:gd name="T8" fmla="*/ 19 w 47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2">
                  <a:moveTo>
                    <a:pt x="19" y="4"/>
                  </a:moveTo>
                  <a:cubicBezTo>
                    <a:pt x="7" y="9"/>
                    <a:pt x="0" y="21"/>
                    <a:pt x="3" y="32"/>
                  </a:cubicBezTo>
                  <a:cubicBezTo>
                    <a:pt x="3" y="22"/>
                    <a:pt x="11" y="13"/>
                    <a:pt x="22" y="9"/>
                  </a:cubicBezTo>
                  <a:cubicBezTo>
                    <a:pt x="31" y="5"/>
                    <a:pt x="39" y="4"/>
                    <a:pt x="47" y="7"/>
                  </a:cubicBezTo>
                  <a:cubicBezTo>
                    <a:pt x="39" y="2"/>
                    <a:pt x="29" y="0"/>
                    <a:pt x="19" y="4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" name="Freeform 112">
              <a:extLst>
                <a:ext uri="{FF2B5EF4-FFF2-40B4-BE49-F238E27FC236}">
                  <a16:creationId xmlns:a16="http://schemas.microsoft.com/office/drawing/2014/main" id="{22F3B8FA-8362-CB77-24C7-956F4812C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5551" y="1976438"/>
              <a:ext cx="98425" cy="63500"/>
            </a:xfrm>
            <a:custGeom>
              <a:avLst/>
              <a:gdLst>
                <a:gd name="T0" fmla="*/ 20 w 47"/>
                <a:gd name="T1" fmla="*/ 4 h 30"/>
                <a:gd name="T2" fmla="*/ 3 w 47"/>
                <a:gd name="T3" fmla="*/ 30 h 30"/>
                <a:gd name="T4" fmla="*/ 22 w 47"/>
                <a:gd name="T5" fmla="*/ 6 h 30"/>
                <a:gd name="T6" fmla="*/ 47 w 47"/>
                <a:gd name="T7" fmla="*/ 5 h 30"/>
                <a:gd name="T8" fmla="*/ 20 w 47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0">
                  <a:moveTo>
                    <a:pt x="20" y="4"/>
                  </a:moveTo>
                  <a:cubicBezTo>
                    <a:pt x="8" y="9"/>
                    <a:pt x="0" y="20"/>
                    <a:pt x="3" y="30"/>
                  </a:cubicBezTo>
                  <a:cubicBezTo>
                    <a:pt x="4" y="20"/>
                    <a:pt x="11" y="10"/>
                    <a:pt x="22" y="6"/>
                  </a:cubicBezTo>
                  <a:cubicBezTo>
                    <a:pt x="30" y="2"/>
                    <a:pt x="39" y="2"/>
                    <a:pt x="47" y="5"/>
                  </a:cubicBezTo>
                  <a:cubicBezTo>
                    <a:pt x="40" y="0"/>
                    <a:pt x="30" y="0"/>
                    <a:pt x="20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" name="Freeform 113">
              <a:extLst>
                <a:ext uri="{FF2B5EF4-FFF2-40B4-BE49-F238E27FC236}">
                  <a16:creationId xmlns:a16="http://schemas.microsoft.com/office/drawing/2014/main" id="{CD1F70F3-8068-76E5-0C2F-CDFF094D0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76" y="2017713"/>
              <a:ext cx="90488" cy="77788"/>
            </a:xfrm>
            <a:custGeom>
              <a:avLst/>
              <a:gdLst>
                <a:gd name="T0" fmla="*/ 29 w 43"/>
                <a:gd name="T1" fmla="*/ 31 h 37"/>
                <a:gd name="T2" fmla="*/ 37 w 43"/>
                <a:gd name="T3" fmla="*/ 0 h 37"/>
                <a:gd name="T4" fmla="*/ 25 w 43"/>
                <a:gd name="T5" fmla="*/ 27 h 37"/>
                <a:gd name="T6" fmla="*/ 0 w 43"/>
                <a:gd name="T7" fmla="*/ 32 h 37"/>
                <a:gd name="T8" fmla="*/ 29 w 43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7">
                  <a:moveTo>
                    <a:pt x="29" y="31"/>
                  </a:moveTo>
                  <a:cubicBezTo>
                    <a:pt x="40" y="24"/>
                    <a:pt x="43" y="10"/>
                    <a:pt x="37" y="0"/>
                  </a:cubicBezTo>
                  <a:cubicBezTo>
                    <a:pt x="39" y="10"/>
                    <a:pt x="35" y="21"/>
                    <a:pt x="25" y="27"/>
                  </a:cubicBezTo>
                  <a:cubicBezTo>
                    <a:pt x="17" y="32"/>
                    <a:pt x="8" y="34"/>
                    <a:pt x="0" y="32"/>
                  </a:cubicBezTo>
                  <a:cubicBezTo>
                    <a:pt x="9" y="36"/>
                    <a:pt x="21" y="37"/>
                    <a:pt x="29" y="3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" name="Freeform 114">
              <a:extLst>
                <a:ext uri="{FF2B5EF4-FFF2-40B4-BE49-F238E27FC236}">
                  <a16:creationId xmlns:a16="http://schemas.microsoft.com/office/drawing/2014/main" id="{C969E05B-83B2-9CA1-3281-D8E315EED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888" y="2016126"/>
              <a:ext cx="93663" cy="68263"/>
            </a:xfrm>
            <a:custGeom>
              <a:avLst/>
              <a:gdLst>
                <a:gd name="T0" fmla="*/ 28 w 45"/>
                <a:gd name="T1" fmla="*/ 29 h 33"/>
                <a:gd name="T2" fmla="*/ 41 w 45"/>
                <a:gd name="T3" fmla="*/ 0 h 33"/>
                <a:gd name="T4" fmla="*/ 25 w 45"/>
                <a:gd name="T5" fmla="*/ 25 h 33"/>
                <a:gd name="T6" fmla="*/ 0 w 45"/>
                <a:gd name="T7" fmla="*/ 28 h 33"/>
                <a:gd name="T8" fmla="*/ 28 w 45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8" y="29"/>
                  </a:moveTo>
                  <a:cubicBezTo>
                    <a:pt x="40" y="23"/>
                    <a:pt x="45" y="10"/>
                    <a:pt x="41" y="0"/>
                  </a:cubicBezTo>
                  <a:cubicBezTo>
                    <a:pt x="42" y="10"/>
                    <a:pt x="36" y="19"/>
                    <a:pt x="25" y="25"/>
                  </a:cubicBezTo>
                  <a:cubicBezTo>
                    <a:pt x="17" y="29"/>
                    <a:pt x="8" y="31"/>
                    <a:pt x="0" y="28"/>
                  </a:cubicBezTo>
                  <a:cubicBezTo>
                    <a:pt x="8" y="33"/>
                    <a:pt x="18" y="33"/>
                    <a:pt x="28" y="2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" name="Oval 115">
              <a:extLst>
                <a:ext uri="{FF2B5EF4-FFF2-40B4-BE49-F238E27FC236}">
                  <a16:creationId xmlns:a16="http://schemas.microsoft.com/office/drawing/2014/main" id="{512B1C10-8B15-A278-AF1F-589D350EC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0388" y="2644776"/>
              <a:ext cx="400050" cy="3698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" name="Freeform 116">
              <a:extLst>
                <a:ext uri="{FF2B5EF4-FFF2-40B4-BE49-F238E27FC236}">
                  <a16:creationId xmlns:a16="http://schemas.microsoft.com/office/drawing/2014/main" id="{A9C30B90-AA5C-DDDE-E212-5901331E0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6263" y="2652713"/>
              <a:ext cx="339725" cy="180975"/>
            </a:xfrm>
            <a:custGeom>
              <a:avLst/>
              <a:gdLst>
                <a:gd name="T0" fmla="*/ 76 w 163"/>
                <a:gd name="T1" fmla="*/ 5 h 86"/>
                <a:gd name="T2" fmla="*/ 0 w 163"/>
                <a:gd name="T3" fmla="*/ 86 h 86"/>
                <a:gd name="T4" fmla="*/ 83 w 163"/>
                <a:gd name="T5" fmla="*/ 23 h 86"/>
                <a:gd name="T6" fmla="*/ 163 w 163"/>
                <a:gd name="T7" fmla="*/ 40 h 86"/>
                <a:gd name="T8" fmla="*/ 76 w 163"/>
                <a:gd name="T9" fmla="*/ 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6">
                  <a:moveTo>
                    <a:pt x="76" y="5"/>
                  </a:moveTo>
                  <a:cubicBezTo>
                    <a:pt x="32" y="11"/>
                    <a:pt x="0" y="46"/>
                    <a:pt x="0" y="86"/>
                  </a:cubicBezTo>
                  <a:cubicBezTo>
                    <a:pt x="10" y="52"/>
                    <a:pt x="42" y="29"/>
                    <a:pt x="83" y="23"/>
                  </a:cubicBezTo>
                  <a:cubicBezTo>
                    <a:pt x="113" y="19"/>
                    <a:pt x="142" y="23"/>
                    <a:pt x="163" y="40"/>
                  </a:cubicBezTo>
                  <a:cubicBezTo>
                    <a:pt x="144" y="15"/>
                    <a:pt x="111" y="0"/>
                    <a:pt x="76" y="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" name="Freeform 117">
              <a:extLst>
                <a:ext uri="{FF2B5EF4-FFF2-40B4-BE49-F238E27FC236}">
                  <a16:creationId xmlns:a16="http://schemas.microsoft.com/office/drawing/2014/main" id="{CF31B4FB-0F4F-2BCB-89EF-157184DAE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8801" y="2624138"/>
              <a:ext cx="341313" cy="166688"/>
            </a:xfrm>
            <a:custGeom>
              <a:avLst/>
              <a:gdLst>
                <a:gd name="T0" fmla="*/ 79 w 163"/>
                <a:gd name="T1" fmla="*/ 5 h 80"/>
                <a:gd name="T2" fmla="*/ 0 w 163"/>
                <a:gd name="T3" fmla="*/ 80 h 80"/>
                <a:gd name="T4" fmla="*/ 83 w 163"/>
                <a:gd name="T5" fmla="*/ 13 h 80"/>
                <a:gd name="T6" fmla="*/ 163 w 163"/>
                <a:gd name="T7" fmla="*/ 35 h 80"/>
                <a:gd name="T8" fmla="*/ 79 w 163"/>
                <a:gd name="T9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0">
                  <a:moveTo>
                    <a:pt x="79" y="5"/>
                  </a:moveTo>
                  <a:cubicBezTo>
                    <a:pt x="35" y="11"/>
                    <a:pt x="0" y="40"/>
                    <a:pt x="0" y="80"/>
                  </a:cubicBezTo>
                  <a:cubicBezTo>
                    <a:pt x="11" y="46"/>
                    <a:pt x="42" y="18"/>
                    <a:pt x="83" y="13"/>
                  </a:cubicBezTo>
                  <a:cubicBezTo>
                    <a:pt x="113" y="9"/>
                    <a:pt x="142" y="17"/>
                    <a:pt x="163" y="35"/>
                  </a:cubicBezTo>
                  <a:cubicBezTo>
                    <a:pt x="145" y="9"/>
                    <a:pt x="114" y="0"/>
                    <a:pt x="79" y="5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" name="Freeform 118">
              <a:extLst>
                <a:ext uri="{FF2B5EF4-FFF2-40B4-BE49-F238E27FC236}">
                  <a16:creationId xmlns:a16="http://schemas.microsoft.com/office/drawing/2014/main" id="{8279D7FE-1ADD-8313-E14E-284E36E98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2827338"/>
              <a:ext cx="327025" cy="234950"/>
            </a:xfrm>
            <a:custGeom>
              <a:avLst/>
              <a:gdLst>
                <a:gd name="T0" fmla="*/ 96 w 157"/>
                <a:gd name="T1" fmla="*/ 101 h 113"/>
                <a:gd name="T2" fmla="*/ 148 w 157"/>
                <a:gd name="T3" fmla="*/ 0 h 113"/>
                <a:gd name="T4" fmla="*/ 84 w 157"/>
                <a:gd name="T5" fmla="*/ 83 h 113"/>
                <a:gd name="T6" fmla="*/ 0 w 157"/>
                <a:gd name="T7" fmla="*/ 79 h 113"/>
                <a:gd name="T8" fmla="*/ 96 w 157"/>
                <a:gd name="T9" fmla="*/ 10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13">
                  <a:moveTo>
                    <a:pt x="96" y="101"/>
                  </a:moveTo>
                  <a:cubicBezTo>
                    <a:pt x="137" y="86"/>
                    <a:pt x="157" y="40"/>
                    <a:pt x="148" y="0"/>
                  </a:cubicBezTo>
                  <a:cubicBezTo>
                    <a:pt x="146" y="36"/>
                    <a:pt x="122" y="70"/>
                    <a:pt x="84" y="83"/>
                  </a:cubicBezTo>
                  <a:cubicBezTo>
                    <a:pt x="55" y="94"/>
                    <a:pt x="25" y="91"/>
                    <a:pt x="0" y="79"/>
                  </a:cubicBezTo>
                  <a:cubicBezTo>
                    <a:pt x="24" y="100"/>
                    <a:pt x="63" y="113"/>
                    <a:pt x="96" y="101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" name="Freeform 119">
              <a:extLst>
                <a:ext uri="{FF2B5EF4-FFF2-40B4-BE49-F238E27FC236}">
                  <a16:creationId xmlns:a16="http://schemas.microsoft.com/office/drawing/2014/main" id="{DBF756D3-78E1-43E7-13B7-67721C52C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5951" y="2814638"/>
              <a:ext cx="334963" cy="198438"/>
            </a:xfrm>
            <a:custGeom>
              <a:avLst/>
              <a:gdLst>
                <a:gd name="T0" fmla="*/ 90 w 161"/>
                <a:gd name="T1" fmla="*/ 87 h 95"/>
                <a:gd name="T2" fmla="*/ 157 w 161"/>
                <a:gd name="T3" fmla="*/ 0 h 95"/>
                <a:gd name="T4" fmla="*/ 85 w 161"/>
                <a:gd name="T5" fmla="*/ 71 h 95"/>
                <a:gd name="T6" fmla="*/ 0 w 161"/>
                <a:gd name="T7" fmla="*/ 60 h 95"/>
                <a:gd name="T8" fmla="*/ 90 w 161"/>
                <a:gd name="T9" fmla="*/ 8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95">
                  <a:moveTo>
                    <a:pt x="90" y="87"/>
                  </a:moveTo>
                  <a:cubicBezTo>
                    <a:pt x="133" y="78"/>
                    <a:pt x="161" y="40"/>
                    <a:pt x="157" y="0"/>
                  </a:cubicBezTo>
                  <a:cubicBezTo>
                    <a:pt x="150" y="35"/>
                    <a:pt x="125" y="62"/>
                    <a:pt x="85" y="71"/>
                  </a:cubicBezTo>
                  <a:cubicBezTo>
                    <a:pt x="55" y="77"/>
                    <a:pt x="23" y="75"/>
                    <a:pt x="0" y="60"/>
                  </a:cubicBezTo>
                  <a:cubicBezTo>
                    <a:pt x="21" y="84"/>
                    <a:pt x="55" y="95"/>
                    <a:pt x="90" y="87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" name="Oval 120">
              <a:extLst>
                <a:ext uri="{FF2B5EF4-FFF2-40B4-BE49-F238E27FC236}">
                  <a16:creationId xmlns:a16="http://schemas.microsoft.com/office/drawing/2014/main" id="{6304C3D5-C5AE-7F9C-A026-56FD9DBC1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2251" y="4597401"/>
              <a:ext cx="257175" cy="2555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" name="Freeform 121">
              <a:extLst>
                <a:ext uri="{FF2B5EF4-FFF2-40B4-BE49-F238E27FC236}">
                  <a16:creationId xmlns:a16="http://schemas.microsoft.com/office/drawing/2014/main" id="{052720B6-C15E-EB5D-45FB-C10224354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4602163"/>
              <a:ext cx="217488" cy="125413"/>
            </a:xfrm>
            <a:custGeom>
              <a:avLst/>
              <a:gdLst>
                <a:gd name="T0" fmla="*/ 49 w 104"/>
                <a:gd name="T1" fmla="*/ 4 h 60"/>
                <a:gd name="T2" fmla="*/ 0 w 104"/>
                <a:gd name="T3" fmla="*/ 60 h 60"/>
                <a:gd name="T4" fmla="*/ 53 w 104"/>
                <a:gd name="T5" fmla="*/ 16 h 60"/>
                <a:gd name="T6" fmla="*/ 104 w 104"/>
                <a:gd name="T7" fmla="*/ 28 h 60"/>
                <a:gd name="T8" fmla="*/ 49 w 104"/>
                <a:gd name="T9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60">
                  <a:moveTo>
                    <a:pt x="49" y="4"/>
                  </a:moveTo>
                  <a:cubicBezTo>
                    <a:pt x="20" y="8"/>
                    <a:pt x="0" y="32"/>
                    <a:pt x="0" y="60"/>
                  </a:cubicBezTo>
                  <a:cubicBezTo>
                    <a:pt x="7" y="36"/>
                    <a:pt x="27" y="20"/>
                    <a:pt x="53" y="16"/>
                  </a:cubicBezTo>
                  <a:cubicBezTo>
                    <a:pt x="72" y="13"/>
                    <a:pt x="90" y="16"/>
                    <a:pt x="104" y="28"/>
                  </a:cubicBezTo>
                  <a:cubicBezTo>
                    <a:pt x="92" y="11"/>
                    <a:pt x="71" y="0"/>
                    <a:pt x="49" y="4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" name="Freeform 122">
              <a:extLst>
                <a:ext uri="{FF2B5EF4-FFF2-40B4-BE49-F238E27FC236}">
                  <a16:creationId xmlns:a16="http://schemas.microsoft.com/office/drawing/2014/main" id="{A65B0F67-71D9-5EAC-B557-5F55D3895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2251" y="4584701"/>
              <a:ext cx="217488" cy="114300"/>
            </a:xfrm>
            <a:custGeom>
              <a:avLst/>
              <a:gdLst>
                <a:gd name="T0" fmla="*/ 50 w 104"/>
                <a:gd name="T1" fmla="*/ 3 h 55"/>
                <a:gd name="T2" fmla="*/ 0 w 104"/>
                <a:gd name="T3" fmla="*/ 55 h 55"/>
                <a:gd name="T4" fmla="*/ 53 w 104"/>
                <a:gd name="T5" fmla="*/ 8 h 55"/>
                <a:gd name="T6" fmla="*/ 104 w 104"/>
                <a:gd name="T7" fmla="*/ 23 h 55"/>
                <a:gd name="T8" fmla="*/ 50 w 104"/>
                <a:gd name="T9" fmla="*/ 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55">
                  <a:moveTo>
                    <a:pt x="50" y="3"/>
                  </a:moveTo>
                  <a:cubicBezTo>
                    <a:pt x="22" y="7"/>
                    <a:pt x="0" y="27"/>
                    <a:pt x="0" y="55"/>
                  </a:cubicBezTo>
                  <a:cubicBezTo>
                    <a:pt x="7" y="31"/>
                    <a:pt x="27" y="12"/>
                    <a:pt x="53" y="8"/>
                  </a:cubicBezTo>
                  <a:cubicBezTo>
                    <a:pt x="72" y="5"/>
                    <a:pt x="90" y="11"/>
                    <a:pt x="104" y="23"/>
                  </a:cubicBezTo>
                  <a:cubicBezTo>
                    <a:pt x="92" y="6"/>
                    <a:pt x="73" y="0"/>
                    <a:pt x="50" y="3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" name="Freeform 123">
              <a:extLst>
                <a:ext uri="{FF2B5EF4-FFF2-40B4-BE49-F238E27FC236}">
                  <a16:creationId xmlns:a16="http://schemas.microsoft.com/office/drawing/2014/main" id="{12C20F53-58F7-CB1C-79DE-451A067D3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163" y="4724401"/>
              <a:ext cx="209550" cy="160338"/>
            </a:xfrm>
            <a:custGeom>
              <a:avLst/>
              <a:gdLst>
                <a:gd name="T0" fmla="*/ 61 w 101"/>
                <a:gd name="T1" fmla="*/ 69 h 77"/>
                <a:gd name="T2" fmla="*/ 94 w 101"/>
                <a:gd name="T3" fmla="*/ 0 h 77"/>
                <a:gd name="T4" fmla="*/ 54 w 101"/>
                <a:gd name="T5" fmla="*/ 57 h 77"/>
                <a:gd name="T6" fmla="*/ 0 w 101"/>
                <a:gd name="T7" fmla="*/ 54 h 77"/>
                <a:gd name="T8" fmla="*/ 61 w 101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77">
                  <a:moveTo>
                    <a:pt x="61" y="69"/>
                  </a:moveTo>
                  <a:cubicBezTo>
                    <a:pt x="88" y="59"/>
                    <a:pt x="101" y="27"/>
                    <a:pt x="94" y="0"/>
                  </a:cubicBezTo>
                  <a:cubicBezTo>
                    <a:pt x="93" y="24"/>
                    <a:pt x="78" y="47"/>
                    <a:pt x="54" y="57"/>
                  </a:cubicBezTo>
                  <a:cubicBezTo>
                    <a:pt x="35" y="64"/>
                    <a:pt x="16" y="62"/>
                    <a:pt x="0" y="54"/>
                  </a:cubicBezTo>
                  <a:cubicBezTo>
                    <a:pt x="16" y="68"/>
                    <a:pt x="40" y="77"/>
                    <a:pt x="61" y="69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" name="Freeform 124">
              <a:extLst>
                <a:ext uri="{FF2B5EF4-FFF2-40B4-BE49-F238E27FC236}">
                  <a16:creationId xmlns:a16="http://schemas.microsoft.com/office/drawing/2014/main" id="{609D035C-18CD-74BF-EE98-5735FD62E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4713288"/>
              <a:ext cx="214313" cy="138113"/>
            </a:xfrm>
            <a:custGeom>
              <a:avLst/>
              <a:gdLst>
                <a:gd name="T0" fmla="*/ 57 w 103"/>
                <a:gd name="T1" fmla="*/ 60 h 66"/>
                <a:gd name="T2" fmla="*/ 100 w 103"/>
                <a:gd name="T3" fmla="*/ 0 h 66"/>
                <a:gd name="T4" fmla="*/ 54 w 103"/>
                <a:gd name="T5" fmla="*/ 49 h 66"/>
                <a:gd name="T6" fmla="*/ 0 w 103"/>
                <a:gd name="T7" fmla="*/ 42 h 66"/>
                <a:gd name="T8" fmla="*/ 57 w 103"/>
                <a:gd name="T9" fmla="*/ 6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66">
                  <a:moveTo>
                    <a:pt x="57" y="60"/>
                  </a:moveTo>
                  <a:cubicBezTo>
                    <a:pt x="85" y="54"/>
                    <a:pt x="103" y="28"/>
                    <a:pt x="100" y="0"/>
                  </a:cubicBezTo>
                  <a:cubicBezTo>
                    <a:pt x="96" y="24"/>
                    <a:pt x="80" y="43"/>
                    <a:pt x="54" y="49"/>
                  </a:cubicBezTo>
                  <a:cubicBezTo>
                    <a:pt x="35" y="54"/>
                    <a:pt x="15" y="52"/>
                    <a:pt x="0" y="42"/>
                  </a:cubicBezTo>
                  <a:cubicBezTo>
                    <a:pt x="13" y="58"/>
                    <a:pt x="35" y="66"/>
                    <a:pt x="57" y="6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" name="Oval 125">
              <a:extLst>
                <a:ext uri="{FF2B5EF4-FFF2-40B4-BE49-F238E27FC236}">
                  <a16:creationId xmlns:a16="http://schemas.microsoft.com/office/drawing/2014/main" id="{E407A336-AB64-E4D1-6231-00BF24414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1513" y="4765676"/>
              <a:ext cx="196850" cy="19526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" name="Freeform 126">
              <a:extLst>
                <a:ext uri="{FF2B5EF4-FFF2-40B4-BE49-F238E27FC236}">
                  <a16:creationId xmlns:a16="http://schemas.microsoft.com/office/drawing/2014/main" id="{630C420B-829D-95E8-451B-4BA25DD09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9451" y="4770438"/>
              <a:ext cx="165100" cy="93663"/>
            </a:xfrm>
            <a:custGeom>
              <a:avLst/>
              <a:gdLst>
                <a:gd name="T0" fmla="*/ 37 w 79"/>
                <a:gd name="T1" fmla="*/ 3 h 45"/>
                <a:gd name="T2" fmla="*/ 0 w 79"/>
                <a:gd name="T3" fmla="*/ 45 h 45"/>
                <a:gd name="T4" fmla="*/ 40 w 79"/>
                <a:gd name="T5" fmla="*/ 12 h 45"/>
                <a:gd name="T6" fmla="*/ 79 w 79"/>
                <a:gd name="T7" fmla="*/ 21 h 45"/>
                <a:gd name="T8" fmla="*/ 37 w 79"/>
                <a:gd name="T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5">
                  <a:moveTo>
                    <a:pt x="37" y="3"/>
                  </a:moveTo>
                  <a:cubicBezTo>
                    <a:pt x="16" y="6"/>
                    <a:pt x="0" y="24"/>
                    <a:pt x="0" y="45"/>
                  </a:cubicBezTo>
                  <a:cubicBezTo>
                    <a:pt x="5" y="27"/>
                    <a:pt x="21" y="15"/>
                    <a:pt x="40" y="12"/>
                  </a:cubicBezTo>
                  <a:cubicBezTo>
                    <a:pt x="55" y="10"/>
                    <a:pt x="69" y="12"/>
                    <a:pt x="79" y="21"/>
                  </a:cubicBezTo>
                  <a:cubicBezTo>
                    <a:pt x="70" y="8"/>
                    <a:pt x="54" y="0"/>
                    <a:pt x="37" y="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" name="Freeform 127">
              <a:extLst>
                <a:ext uri="{FF2B5EF4-FFF2-40B4-BE49-F238E27FC236}">
                  <a16:creationId xmlns:a16="http://schemas.microsoft.com/office/drawing/2014/main" id="{A638C88A-2F06-F717-AF80-FC718E9FC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513" y="4756151"/>
              <a:ext cx="165100" cy="87313"/>
            </a:xfrm>
            <a:custGeom>
              <a:avLst/>
              <a:gdLst>
                <a:gd name="T0" fmla="*/ 39 w 79"/>
                <a:gd name="T1" fmla="*/ 2 h 42"/>
                <a:gd name="T2" fmla="*/ 0 w 79"/>
                <a:gd name="T3" fmla="*/ 42 h 42"/>
                <a:gd name="T4" fmla="*/ 40 w 79"/>
                <a:gd name="T5" fmla="*/ 6 h 42"/>
                <a:gd name="T6" fmla="*/ 79 w 79"/>
                <a:gd name="T7" fmla="*/ 18 h 42"/>
                <a:gd name="T8" fmla="*/ 39 w 79"/>
                <a:gd name="T9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2">
                  <a:moveTo>
                    <a:pt x="39" y="2"/>
                  </a:moveTo>
                  <a:cubicBezTo>
                    <a:pt x="17" y="5"/>
                    <a:pt x="0" y="21"/>
                    <a:pt x="0" y="42"/>
                  </a:cubicBezTo>
                  <a:cubicBezTo>
                    <a:pt x="5" y="24"/>
                    <a:pt x="20" y="9"/>
                    <a:pt x="40" y="6"/>
                  </a:cubicBezTo>
                  <a:cubicBezTo>
                    <a:pt x="55" y="4"/>
                    <a:pt x="69" y="9"/>
                    <a:pt x="79" y="18"/>
                  </a:cubicBezTo>
                  <a:cubicBezTo>
                    <a:pt x="70" y="4"/>
                    <a:pt x="55" y="0"/>
                    <a:pt x="39" y="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" name="Freeform 128">
              <a:extLst>
                <a:ext uri="{FF2B5EF4-FFF2-40B4-BE49-F238E27FC236}">
                  <a16:creationId xmlns:a16="http://schemas.microsoft.com/office/drawing/2014/main" id="{B9AA7DEB-6DDE-F938-4FF9-70EB17595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551" y="4862513"/>
              <a:ext cx="160338" cy="122238"/>
            </a:xfrm>
            <a:custGeom>
              <a:avLst/>
              <a:gdLst>
                <a:gd name="T0" fmla="*/ 47 w 77"/>
                <a:gd name="T1" fmla="*/ 53 h 59"/>
                <a:gd name="T2" fmla="*/ 72 w 77"/>
                <a:gd name="T3" fmla="*/ 0 h 59"/>
                <a:gd name="T4" fmla="*/ 41 w 77"/>
                <a:gd name="T5" fmla="*/ 43 h 59"/>
                <a:gd name="T6" fmla="*/ 0 w 77"/>
                <a:gd name="T7" fmla="*/ 41 h 59"/>
                <a:gd name="T8" fmla="*/ 47 w 77"/>
                <a:gd name="T9" fmla="*/ 5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9">
                  <a:moveTo>
                    <a:pt x="47" y="53"/>
                  </a:moveTo>
                  <a:cubicBezTo>
                    <a:pt x="67" y="45"/>
                    <a:pt x="77" y="20"/>
                    <a:pt x="72" y="0"/>
                  </a:cubicBezTo>
                  <a:cubicBezTo>
                    <a:pt x="71" y="19"/>
                    <a:pt x="60" y="36"/>
                    <a:pt x="41" y="43"/>
                  </a:cubicBezTo>
                  <a:cubicBezTo>
                    <a:pt x="27" y="49"/>
                    <a:pt x="13" y="47"/>
                    <a:pt x="0" y="41"/>
                  </a:cubicBezTo>
                  <a:cubicBezTo>
                    <a:pt x="12" y="52"/>
                    <a:pt x="31" y="59"/>
                    <a:pt x="47" y="5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" name="Freeform 129">
              <a:extLst>
                <a:ext uri="{FF2B5EF4-FFF2-40B4-BE49-F238E27FC236}">
                  <a16:creationId xmlns:a16="http://schemas.microsoft.com/office/drawing/2014/main" id="{F52EBC12-2559-3921-7F92-3B756BC78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1" y="4852988"/>
              <a:ext cx="163513" cy="104775"/>
            </a:xfrm>
            <a:custGeom>
              <a:avLst/>
              <a:gdLst>
                <a:gd name="T0" fmla="*/ 44 w 78"/>
                <a:gd name="T1" fmla="*/ 46 h 50"/>
                <a:gd name="T2" fmla="*/ 76 w 78"/>
                <a:gd name="T3" fmla="*/ 0 h 50"/>
                <a:gd name="T4" fmla="*/ 41 w 78"/>
                <a:gd name="T5" fmla="*/ 37 h 50"/>
                <a:gd name="T6" fmla="*/ 0 w 78"/>
                <a:gd name="T7" fmla="*/ 32 h 50"/>
                <a:gd name="T8" fmla="*/ 44 w 78"/>
                <a:gd name="T9" fmla="*/ 4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50">
                  <a:moveTo>
                    <a:pt x="44" y="46"/>
                  </a:moveTo>
                  <a:cubicBezTo>
                    <a:pt x="65" y="41"/>
                    <a:pt x="78" y="21"/>
                    <a:pt x="76" y="0"/>
                  </a:cubicBezTo>
                  <a:cubicBezTo>
                    <a:pt x="73" y="19"/>
                    <a:pt x="61" y="33"/>
                    <a:pt x="41" y="37"/>
                  </a:cubicBezTo>
                  <a:cubicBezTo>
                    <a:pt x="27" y="41"/>
                    <a:pt x="11" y="40"/>
                    <a:pt x="0" y="32"/>
                  </a:cubicBezTo>
                  <a:cubicBezTo>
                    <a:pt x="10" y="44"/>
                    <a:pt x="27" y="50"/>
                    <a:pt x="44" y="4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" name="Oval 130">
              <a:extLst>
                <a:ext uri="{FF2B5EF4-FFF2-40B4-BE49-F238E27FC236}">
                  <a16:creationId xmlns:a16="http://schemas.microsoft.com/office/drawing/2014/main" id="{C063A531-8EC5-E927-D891-5933628E8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1901" y="4613276"/>
              <a:ext cx="150813" cy="15081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" name="Freeform 131">
              <a:extLst>
                <a:ext uri="{FF2B5EF4-FFF2-40B4-BE49-F238E27FC236}">
                  <a16:creationId xmlns:a16="http://schemas.microsoft.com/office/drawing/2014/main" id="{CD91F427-F28D-D1CC-F073-FFC61C7C2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1" y="4618038"/>
              <a:ext cx="127000" cy="73025"/>
            </a:xfrm>
            <a:custGeom>
              <a:avLst/>
              <a:gdLst>
                <a:gd name="T0" fmla="*/ 28 w 61"/>
                <a:gd name="T1" fmla="*/ 2 h 35"/>
                <a:gd name="T2" fmla="*/ 0 w 61"/>
                <a:gd name="T3" fmla="*/ 35 h 35"/>
                <a:gd name="T4" fmla="*/ 31 w 61"/>
                <a:gd name="T5" fmla="*/ 9 h 35"/>
                <a:gd name="T6" fmla="*/ 61 w 61"/>
                <a:gd name="T7" fmla="*/ 16 h 35"/>
                <a:gd name="T8" fmla="*/ 28 w 61"/>
                <a:gd name="T9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5">
                  <a:moveTo>
                    <a:pt x="28" y="2"/>
                  </a:moveTo>
                  <a:cubicBezTo>
                    <a:pt x="12" y="4"/>
                    <a:pt x="0" y="18"/>
                    <a:pt x="0" y="35"/>
                  </a:cubicBezTo>
                  <a:cubicBezTo>
                    <a:pt x="4" y="21"/>
                    <a:pt x="16" y="11"/>
                    <a:pt x="31" y="9"/>
                  </a:cubicBezTo>
                  <a:cubicBezTo>
                    <a:pt x="42" y="7"/>
                    <a:pt x="53" y="9"/>
                    <a:pt x="61" y="16"/>
                  </a:cubicBezTo>
                  <a:cubicBezTo>
                    <a:pt x="54" y="6"/>
                    <a:pt x="42" y="0"/>
                    <a:pt x="28" y="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" name="Freeform 132">
              <a:extLst>
                <a:ext uri="{FF2B5EF4-FFF2-40B4-BE49-F238E27FC236}">
                  <a16:creationId xmlns:a16="http://schemas.microsoft.com/office/drawing/2014/main" id="{7539523A-6FC3-7A84-17E0-745893666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605338"/>
              <a:ext cx="127000" cy="68263"/>
            </a:xfrm>
            <a:custGeom>
              <a:avLst/>
              <a:gdLst>
                <a:gd name="T0" fmla="*/ 30 w 61"/>
                <a:gd name="T1" fmla="*/ 2 h 33"/>
                <a:gd name="T2" fmla="*/ 0 w 61"/>
                <a:gd name="T3" fmla="*/ 33 h 33"/>
                <a:gd name="T4" fmla="*/ 31 w 61"/>
                <a:gd name="T5" fmla="*/ 5 h 33"/>
                <a:gd name="T6" fmla="*/ 61 w 61"/>
                <a:gd name="T7" fmla="*/ 14 h 33"/>
                <a:gd name="T8" fmla="*/ 30 w 6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3">
                  <a:moveTo>
                    <a:pt x="30" y="2"/>
                  </a:moveTo>
                  <a:cubicBezTo>
                    <a:pt x="13" y="4"/>
                    <a:pt x="0" y="16"/>
                    <a:pt x="0" y="33"/>
                  </a:cubicBezTo>
                  <a:cubicBezTo>
                    <a:pt x="4" y="18"/>
                    <a:pt x="15" y="7"/>
                    <a:pt x="31" y="5"/>
                  </a:cubicBezTo>
                  <a:cubicBezTo>
                    <a:pt x="42" y="3"/>
                    <a:pt x="53" y="7"/>
                    <a:pt x="61" y="14"/>
                  </a:cubicBezTo>
                  <a:cubicBezTo>
                    <a:pt x="54" y="4"/>
                    <a:pt x="43" y="0"/>
                    <a:pt x="30" y="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" name="Freeform 133">
              <a:extLst>
                <a:ext uri="{FF2B5EF4-FFF2-40B4-BE49-F238E27FC236}">
                  <a16:creationId xmlns:a16="http://schemas.microsoft.com/office/drawing/2014/main" id="{E386FBEF-52A5-521E-DFB3-6CCCD2A8A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6826" y="4686301"/>
              <a:ext cx="123825" cy="96838"/>
            </a:xfrm>
            <a:custGeom>
              <a:avLst/>
              <a:gdLst>
                <a:gd name="T0" fmla="*/ 36 w 59"/>
                <a:gd name="T1" fmla="*/ 42 h 46"/>
                <a:gd name="T2" fmla="*/ 56 w 59"/>
                <a:gd name="T3" fmla="*/ 0 h 46"/>
                <a:gd name="T4" fmla="*/ 32 w 59"/>
                <a:gd name="T5" fmla="*/ 34 h 46"/>
                <a:gd name="T6" fmla="*/ 0 w 59"/>
                <a:gd name="T7" fmla="*/ 32 h 46"/>
                <a:gd name="T8" fmla="*/ 36 w 59"/>
                <a:gd name="T9" fmla="*/ 4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6">
                  <a:moveTo>
                    <a:pt x="36" y="42"/>
                  </a:moveTo>
                  <a:cubicBezTo>
                    <a:pt x="52" y="35"/>
                    <a:pt x="59" y="16"/>
                    <a:pt x="56" y="0"/>
                  </a:cubicBezTo>
                  <a:cubicBezTo>
                    <a:pt x="55" y="15"/>
                    <a:pt x="46" y="29"/>
                    <a:pt x="32" y="34"/>
                  </a:cubicBezTo>
                  <a:cubicBezTo>
                    <a:pt x="21" y="38"/>
                    <a:pt x="9" y="37"/>
                    <a:pt x="0" y="32"/>
                  </a:cubicBezTo>
                  <a:cubicBezTo>
                    <a:pt x="9" y="41"/>
                    <a:pt x="24" y="46"/>
                    <a:pt x="36" y="4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" name="Freeform 134">
              <a:extLst>
                <a:ext uri="{FF2B5EF4-FFF2-40B4-BE49-F238E27FC236}">
                  <a16:creationId xmlns:a16="http://schemas.microsoft.com/office/drawing/2014/main" id="{EAD5918A-F340-A4C6-A82C-840E329D9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2538" y="4681538"/>
              <a:ext cx="127000" cy="82550"/>
            </a:xfrm>
            <a:custGeom>
              <a:avLst/>
              <a:gdLst>
                <a:gd name="T0" fmla="*/ 34 w 61"/>
                <a:gd name="T1" fmla="*/ 36 h 39"/>
                <a:gd name="T2" fmla="*/ 59 w 61"/>
                <a:gd name="T3" fmla="*/ 0 h 39"/>
                <a:gd name="T4" fmla="*/ 32 w 61"/>
                <a:gd name="T5" fmla="*/ 29 h 39"/>
                <a:gd name="T6" fmla="*/ 0 w 61"/>
                <a:gd name="T7" fmla="*/ 24 h 39"/>
                <a:gd name="T8" fmla="*/ 34 w 61"/>
                <a:gd name="T9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9">
                  <a:moveTo>
                    <a:pt x="34" y="36"/>
                  </a:moveTo>
                  <a:cubicBezTo>
                    <a:pt x="50" y="31"/>
                    <a:pt x="61" y="16"/>
                    <a:pt x="59" y="0"/>
                  </a:cubicBezTo>
                  <a:cubicBezTo>
                    <a:pt x="57" y="14"/>
                    <a:pt x="47" y="25"/>
                    <a:pt x="32" y="29"/>
                  </a:cubicBezTo>
                  <a:cubicBezTo>
                    <a:pt x="21" y="31"/>
                    <a:pt x="8" y="30"/>
                    <a:pt x="0" y="24"/>
                  </a:cubicBezTo>
                  <a:cubicBezTo>
                    <a:pt x="8" y="34"/>
                    <a:pt x="21" y="39"/>
                    <a:pt x="34" y="3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" name="Freeform 135">
              <a:extLst>
                <a:ext uri="{FF2B5EF4-FFF2-40B4-BE49-F238E27FC236}">
                  <a16:creationId xmlns:a16="http://schemas.microsoft.com/office/drawing/2014/main" id="{D5A99D9B-F3BA-04AF-E585-FFAC624B5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901" y="4743451"/>
              <a:ext cx="357188" cy="304800"/>
            </a:xfrm>
            <a:custGeom>
              <a:avLst/>
              <a:gdLst>
                <a:gd name="T0" fmla="*/ 161 w 171"/>
                <a:gd name="T1" fmla="*/ 50 h 146"/>
                <a:gd name="T2" fmla="*/ 103 w 171"/>
                <a:gd name="T3" fmla="*/ 133 h 146"/>
                <a:gd name="T4" fmla="*/ 10 w 171"/>
                <a:gd name="T5" fmla="*/ 96 h 146"/>
                <a:gd name="T6" fmla="*/ 67 w 171"/>
                <a:gd name="T7" fmla="*/ 13 h 146"/>
                <a:gd name="T8" fmla="*/ 161 w 171"/>
                <a:gd name="T9" fmla="*/ 5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146">
                  <a:moveTo>
                    <a:pt x="161" y="50"/>
                  </a:moveTo>
                  <a:cubicBezTo>
                    <a:pt x="171" y="84"/>
                    <a:pt x="145" y="121"/>
                    <a:pt x="103" y="133"/>
                  </a:cubicBezTo>
                  <a:cubicBezTo>
                    <a:pt x="62" y="146"/>
                    <a:pt x="20" y="129"/>
                    <a:pt x="10" y="96"/>
                  </a:cubicBezTo>
                  <a:cubicBezTo>
                    <a:pt x="0" y="62"/>
                    <a:pt x="26" y="25"/>
                    <a:pt x="67" y="13"/>
                  </a:cubicBezTo>
                  <a:cubicBezTo>
                    <a:pt x="109" y="0"/>
                    <a:pt x="151" y="17"/>
                    <a:pt x="161" y="50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" name="Freeform 136">
              <a:extLst>
                <a:ext uri="{FF2B5EF4-FFF2-40B4-BE49-F238E27FC236}">
                  <a16:creationId xmlns:a16="http://schemas.microsoft.com/office/drawing/2014/main" id="{7107538D-3772-607C-7388-B8EF2B836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0776" y="4764088"/>
              <a:ext cx="265113" cy="177800"/>
            </a:xfrm>
            <a:custGeom>
              <a:avLst/>
              <a:gdLst>
                <a:gd name="T0" fmla="*/ 52 w 127"/>
                <a:gd name="T1" fmla="*/ 12 h 85"/>
                <a:gd name="T2" fmla="*/ 8 w 127"/>
                <a:gd name="T3" fmla="*/ 85 h 85"/>
                <a:gd name="T4" fmla="*/ 61 w 127"/>
                <a:gd name="T5" fmla="*/ 22 h 85"/>
                <a:gd name="T6" fmla="*/ 127 w 127"/>
                <a:gd name="T7" fmla="*/ 15 h 85"/>
                <a:gd name="T8" fmla="*/ 52 w 127"/>
                <a:gd name="T9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5">
                  <a:moveTo>
                    <a:pt x="52" y="12"/>
                  </a:moveTo>
                  <a:cubicBezTo>
                    <a:pt x="18" y="26"/>
                    <a:pt x="0" y="58"/>
                    <a:pt x="8" y="85"/>
                  </a:cubicBezTo>
                  <a:cubicBezTo>
                    <a:pt x="9" y="59"/>
                    <a:pt x="30" y="36"/>
                    <a:pt x="61" y="22"/>
                  </a:cubicBezTo>
                  <a:cubicBezTo>
                    <a:pt x="84" y="13"/>
                    <a:pt x="107" y="9"/>
                    <a:pt x="127" y="15"/>
                  </a:cubicBezTo>
                  <a:cubicBezTo>
                    <a:pt x="107" y="3"/>
                    <a:pt x="78" y="0"/>
                    <a:pt x="52" y="1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" name="Freeform 137">
              <a:extLst>
                <a:ext uri="{FF2B5EF4-FFF2-40B4-BE49-F238E27FC236}">
                  <a16:creationId xmlns:a16="http://schemas.microsoft.com/office/drawing/2014/main" id="{C9D9BE98-184D-ADE9-142E-9E9D047E8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138" y="4745038"/>
              <a:ext cx="265113" cy="171450"/>
            </a:xfrm>
            <a:custGeom>
              <a:avLst/>
              <a:gdLst>
                <a:gd name="T0" fmla="*/ 55 w 127"/>
                <a:gd name="T1" fmla="*/ 12 h 82"/>
                <a:gd name="T2" fmla="*/ 8 w 127"/>
                <a:gd name="T3" fmla="*/ 82 h 82"/>
                <a:gd name="T4" fmla="*/ 59 w 127"/>
                <a:gd name="T5" fmla="*/ 17 h 82"/>
                <a:gd name="T6" fmla="*/ 127 w 127"/>
                <a:gd name="T7" fmla="*/ 13 h 82"/>
                <a:gd name="T8" fmla="*/ 55 w 127"/>
                <a:gd name="T9" fmla="*/ 1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2">
                  <a:moveTo>
                    <a:pt x="55" y="12"/>
                  </a:moveTo>
                  <a:cubicBezTo>
                    <a:pt x="21" y="27"/>
                    <a:pt x="0" y="55"/>
                    <a:pt x="8" y="82"/>
                  </a:cubicBezTo>
                  <a:cubicBezTo>
                    <a:pt x="9" y="56"/>
                    <a:pt x="28" y="30"/>
                    <a:pt x="59" y="17"/>
                  </a:cubicBezTo>
                  <a:cubicBezTo>
                    <a:pt x="82" y="7"/>
                    <a:pt x="107" y="6"/>
                    <a:pt x="127" y="13"/>
                  </a:cubicBezTo>
                  <a:cubicBezTo>
                    <a:pt x="107" y="0"/>
                    <a:pt x="81" y="1"/>
                    <a:pt x="55" y="1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" name="Freeform 138">
              <a:extLst>
                <a:ext uri="{FF2B5EF4-FFF2-40B4-BE49-F238E27FC236}">
                  <a16:creationId xmlns:a16="http://schemas.microsoft.com/office/drawing/2014/main" id="{7BD1BD9D-5A54-561C-34E7-FC3FBCEF3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901" y="4845051"/>
              <a:ext cx="242888" cy="203200"/>
            </a:xfrm>
            <a:custGeom>
              <a:avLst/>
              <a:gdLst>
                <a:gd name="T0" fmla="*/ 80 w 116"/>
                <a:gd name="T1" fmla="*/ 81 h 97"/>
                <a:gd name="T2" fmla="*/ 101 w 116"/>
                <a:gd name="T3" fmla="*/ 0 h 97"/>
                <a:gd name="T4" fmla="*/ 67 w 116"/>
                <a:gd name="T5" fmla="*/ 72 h 97"/>
                <a:gd name="T6" fmla="*/ 0 w 116"/>
                <a:gd name="T7" fmla="*/ 88 h 97"/>
                <a:gd name="T8" fmla="*/ 80 w 116"/>
                <a:gd name="T9" fmla="*/ 8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7">
                  <a:moveTo>
                    <a:pt x="80" y="81"/>
                  </a:moveTo>
                  <a:cubicBezTo>
                    <a:pt x="110" y="61"/>
                    <a:pt x="116" y="25"/>
                    <a:pt x="101" y="0"/>
                  </a:cubicBezTo>
                  <a:cubicBezTo>
                    <a:pt x="107" y="25"/>
                    <a:pt x="94" y="53"/>
                    <a:pt x="67" y="72"/>
                  </a:cubicBezTo>
                  <a:cubicBezTo>
                    <a:pt x="47" y="85"/>
                    <a:pt x="22" y="91"/>
                    <a:pt x="0" y="88"/>
                  </a:cubicBezTo>
                  <a:cubicBezTo>
                    <a:pt x="23" y="97"/>
                    <a:pt x="57" y="96"/>
                    <a:pt x="80" y="8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" name="Freeform 139">
              <a:extLst>
                <a:ext uri="{FF2B5EF4-FFF2-40B4-BE49-F238E27FC236}">
                  <a16:creationId xmlns:a16="http://schemas.microsoft.com/office/drawing/2014/main" id="{F157BCD3-01AF-42AB-FE54-6447EA1FE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26" y="4841876"/>
              <a:ext cx="257175" cy="185738"/>
            </a:xfrm>
            <a:custGeom>
              <a:avLst/>
              <a:gdLst>
                <a:gd name="T0" fmla="*/ 76 w 123"/>
                <a:gd name="T1" fmla="*/ 75 h 89"/>
                <a:gd name="T2" fmla="*/ 111 w 123"/>
                <a:gd name="T3" fmla="*/ 0 h 89"/>
                <a:gd name="T4" fmla="*/ 69 w 123"/>
                <a:gd name="T5" fmla="*/ 65 h 89"/>
                <a:gd name="T6" fmla="*/ 0 w 123"/>
                <a:gd name="T7" fmla="*/ 78 h 89"/>
                <a:gd name="T8" fmla="*/ 76 w 123"/>
                <a:gd name="T9" fmla="*/ 7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89">
                  <a:moveTo>
                    <a:pt x="76" y="75"/>
                  </a:moveTo>
                  <a:cubicBezTo>
                    <a:pt x="108" y="58"/>
                    <a:pt x="123" y="26"/>
                    <a:pt x="111" y="0"/>
                  </a:cubicBezTo>
                  <a:cubicBezTo>
                    <a:pt x="114" y="26"/>
                    <a:pt x="99" y="49"/>
                    <a:pt x="69" y="65"/>
                  </a:cubicBezTo>
                  <a:cubicBezTo>
                    <a:pt x="47" y="77"/>
                    <a:pt x="21" y="83"/>
                    <a:pt x="0" y="78"/>
                  </a:cubicBezTo>
                  <a:cubicBezTo>
                    <a:pt x="21" y="89"/>
                    <a:pt x="51" y="89"/>
                    <a:pt x="76" y="7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" name="Oval 140">
              <a:extLst>
                <a:ext uri="{FF2B5EF4-FFF2-40B4-BE49-F238E27FC236}">
                  <a16:creationId xmlns:a16="http://schemas.microsoft.com/office/drawing/2014/main" id="{B710109E-6B20-A105-6C0A-9A81BEF9E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61351" y="2668588"/>
              <a:ext cx="319088" cy="40481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" name="Freeform 141">
              <a:extLst>
                <a:ext uri="{FF2B5EF4-FFF2-40B4-BE49-F238E27FC236}">
                  <a16:creationId xmlns:a16="http://schemas.microsoft.com/office/drawing/2014/main" id="{AFB1689B-CFF8-AA0A-A27D-583056988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4051" y="2678113"/>
              <a:ext cx="271463" cy="196850"/>
            </a:xfrm>
            <a:custGeom>
              <a:avLst/>
              <a:gdLst>
                <a:gd name="T0" fmla="*/ 61 w 130"/>
                <a:gd name="T1" fmla="*/ 5 h 94"/>
                <a:gd name="T2" fmla="*/ 0 w 130"/>
                <a:gd name="T3" fmla="*/ 94 h 94"/>
                <a:gd name="T4" fmla="*/ 66 w 130"/>
                <a:gd name="T5" fmla="*/ 25 h 94"/>
                <a:gd name="T6" fmla="*/ 130 w 130"/>
                <a:gd name="T7" fmla="*/ 44 h 94"/>
                <a:gd name="T8" fmla="*/ 61 w 130"/>
                <a:gd name="T9" fmla="*/ 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94">
                  <a:moveTo>
                    <a:pt x="61" y="5"/>
                  </a:moveTo>
                  <a:cubicBezTo>
                    <a:pt x="26" y="11"/>
                    <a:pt x="0" y="50"/>
                    <a:pt x="0" y="94"/>
                  </a:cubicBezTo>
                  <a:cubicBezTo>
                    <a:pt x="8" y="56"/>
                    <a:pt x="34" y="31"/>
                    <a:pt x="66" y="25"/>
                  </a:cubicBezTo>
                  <a:cubicBezTo>
                    <a:pt x="90" y="20"/>
                    <a:pt x="113" y="25"/>
                    <a:pt x="130" y="44"/>
                  </a:cubicBezTo>
                  <a:cubicBezTo>
                    <a:pt x="115" y="16"/>
                    <a:pt x="89" y="0"/>
                    <a:pt x="61" y="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" name="Freeform 142">
              <a:extLst>
                <a:ext uri="{FF2B5EF4-FFF2-40B4-BE49-F238E27FC236}">
                  <a16:creationId xmlns:a16="http://schemas.microsoft.com/office/drawing/2014/main" id="{FFEC068E-6AB4-6319-029F-8A0CE53B3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1351" y="2644776"/>
              <a:ext cx="271463" cy="184150"/>
            </a:xfrm>
            <a:custGeom>
              <a:avLst/>
              <a:gdLst>
                <a:gd name="T0" fmla="*/ 63 w 130"/>
                <a:gd name="T1" fmla="*/ 5 h 88"/>
                <a:gd name="T2" fmla="*/ 0 w 130"/>
                <a:gd name="T3" fmla="*/ 88 h 88"/>
                <a:gd name="T4" fmla="*/ 66 w 130"/>
                <a:gd name="T5" fmla="*/ 14 h 88"/>
                <a:gd name="T6" fmla="*/ 130 w 130"/>
                <a:gd name="T7" fmla="*/ 38 h 88"/>
                <a:gd name="T8" fmla="*/ 63 w 130"/>
                <a:gd name="T9" fmla="*/ 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88">
                  <a:moveTo>
                    <a:pt x="63" y="5"/>
                  </a:moveTo>
                  <a:cubicBezTo>
                    <a:pt x="28" y="12"/>
                    <a:pt x="0" y="44"/>
                    <a:pt x="0" y="88"/>
                  </a:cubicBezTo>
                  <a:cubicBezTo>
                    <a:pt x="8" y="50"/>
                    <a:pt x="33" y="20"/>
                    <a:pt x="66" y="14"/>
                  </a:cubicBezTo>
                  <a:cubicBezTo>
                    <a:pt x="90" y="9"/>
                    <a:pt x="113" y="19"/>
                    <a:pt x="130" y="38"/>
                  </a:cubicBezTo>
                  <a:cubicBezTo>
                    <a:pt x="115" y="10"/>
                    <a:pt x="91" y="0"/>
                    <a:pt x="63" y="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" name="Freeform 143">
              <a:extLst>
                <a:ext uri="{FF2B5EF4-FFF2-40B4-BE49-F238E27FC236}">
                  <a16:creationId xmlns:a16="http://schemas.microsoft.com/office/drawing/2014/main" id="{5F3C6797-8CC1-795F-7DC9-FE3A58404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5963" y="2868613"/>
              <a:ext cx="263525" cy="257175"/>
            </a:xfrm>
            <a:custGeom>
              <a:avLst/>
              <a:gdLst>
                <a:gd name="T0" fmla="*/ 77 w 126"/>
                <a:gd name="T1" fmla="*/ 110 h 123"/>
                <a:gd name="T2" fmla="*/ 118 w 126"/>
                <a:gd name="T3" fmla="*/ 0 h 123"/>
                <a:gd name="T4" fmla="*/ 67 w 126"/>
                <a:gd name="T5" fmla="*/ 91 h 123"/>
                <a:gd name="T6" fmla="*/ 0 w 126"/>
                <a:gd name="T7" fmla="*/ 85 h 123"/>
                <a:gd name="T8" fmla="*/ 77 w 126"/>
                <a:gd name="T9" fmla="*/ 11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3">
                  <a:moveTo>
                    <a:pt x="77" y="110"/>
                  </a:moveTo>
                  <a:cubicBezTo>
                    <a:pt x="110" y="94"/>
                    <a:pt x="126" y="43"/>
                    <a:pt x="118" y="0"/>
                  </a:cubicBezTo>
                  <a:cubicBezTo>
                    <a:pt x="117" y="39"/>
                    <a:pt x="98" y="76"/>
                    <a:pt x="67" y="91"/>
                  </a:cubicBezTo>
                  <a:cubicBezTo>
                    <a:pt x="44" y="102"/>
                    <a:pt x="20" y="99"/>
                    <a:pt x="0" y="85"/>
                  </a:cubicBezTo>
                  <a:cubicBezTo>
                    <a:pt x="20" y="108"/>
                    <a:pt x="50" y="123"/>
                    <a:pt x="77" y="110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" name="Freeform 144">
              <a:extLst>
                <a:ext uri="{FF2B5EF4-FFF2-40B4-BE49-F238E27FC236}">
                  <a16:creationId xmlns:a16="http://schemas.microsoft.com/office/drawing/2014/main" id="{CDCE45DE-C686-AC25-8EDA-B76739A73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4213" y="2852738"/>
              <a:ext cx="268288" cy="219075"/>
            </a:xfrm>
            <a:custGeom>
              <a:avLst/>
              <a:gdLst>
                <a:gd name="T0" fmla="*/ 72 w 128"/>
                <a:gd name="T1" fmla="*/ 96 h 105"/>
                <a:gd name="T2" fmla="*/ 125 w 128"/>
                <a:gd name="T3" fmla="*/ 0 h 105"/>
                <a:gd name="T4" fmla="*/ 68 w 128"/>
                <a:gd name="T5" fmla="*/ 78 h 105"/>
                <a:gd name="T6" fmla="*/ 0 w 128"/>
                <a:gd name="T7" fmla="*/ 66 h 105"/>
                <a:gd name="T8" fmla="*/ 72 w 128"/>
                <a:gd name="T9" fmla="*/ 9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05">
                  <a:moveTo>
                    <a:pt x="72" y="96"/>
                  </a:moveTo>
                  <a:cubicBezTo>
                    <a:pt x="106" y="86"/>
                    <a:pt x="128" y="44"/>
                    <a:pt x="125" y="0"/>
                  </a:cubicBezTo>
                  <a:cubicBezTo>
                    <a:pt x="120" y="39"/>
                    <a:pt x="99" y="68"/>
                    <a:pt x="68" y="78"/>
                  </a:cubicBezTo>
                  <a:cubicBezTo>
                    <a:pt x="44" y="85"/>
                    <a:pt x="18" y="83"/>
                    <a:pt x="0" y="66"/>
                  </a:cubicBezTo>
                  <a:cubicBezTo>
                    <a:pt x="17" y="92"/>
                    <a:pt x="44" y="105"/>
                    <a:pt x="72" y="9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" name="Freeform 145">
              <a:extLst>
                <a:ext uri="{FF2B5EF4-FFF2-40B4-BE49-F238E27FC236}">
                  <a16:creationId xmlns:a16="http://schemas.microsoft.com/office/drawing/2014/main" id="{BE74AB84-F506-A704-E455-37AEAAD0D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3801" y="3178176"/>
              <a:ext cx="298450" cy="269875"/>
            </a:xfrm>
            <a:custGeom>
              <a:avLst/>
              <a:gdLst>
                <a:gd name="T0" fmla="*/ 49 w 143"/>
                <a:gd name="T1" fmla="*/ 22 h 129"/>
                <a:gd name="T2" fmla="*/ 19 w 143"/>
                <a:gd name="T3" fmla="*/ 129 h 129"/>
                <a:gd name="T4" fmla="*/ 64 w 143"/>
                <a:gd name="T5" fmla="*/ 35 h 129"/>
                <a:gd name="T6" fmla="*/ 143 w 143"/>
                <a:gd name="T7" fmla="*/ 14 h 129"/>
                <a:gd name="T8" fmla="*/ 49 w 143"/>
                <a:gd name="T9" fmla="*/ 22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29">
                  <a:moveTo>
                    <a:pt x="49" y="22"/>
                  </a:moveTo>
                  <a:cubicBezTo>
                    <a:pt x="13" y="47"/>
                    <a:pt x="0" y="93"/>
                    <a:pt x="19" y="129"/>
                  </a:cubicBezTo>
                  <a:cubicBezTo>
                    <a:pt x="12" y="94"/>
                    <a:pt x="30" y="58"/>
                    <a:pt x="64" y="35"/>
                  </a:cubicBezTo>
                  <a:cubicBezTo>
                    <a:pt x="89" y="18"/>
                    <a:pt x="116" y="9"/>
                    <a:pt x="143" y="14"/>
                  </a:cubicBezTo>
                  <a:cubicBezTo>
                    <a:pt x="115" y="0"/>
                    <a:pt x="78" y="2"/>
                    <a:pt x="49" y="22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" name="Freeform 146">
              <a:extLst>
                <a:ext uri="{FF2B5EF4-FFF2-40B4-BE49-F238E27FC236}">
                  <a16:creationId xmlns:a16="http://schemas.microsoft.com/office/drawing/2014/main" id="{922B0DDA-BFE3-CEF0-D2DA-7A77F5A8B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813" y="3148013"/>
              <a:ext cx="325438" cy="227013"/>
            </a:xfrm>
            <a:custGeom>
              <a:avLst/>
              <a:gdLst>
                <a:gd name="T0" fmla="*/ 67 w 156"/>
                <a:gd name="T1" fmla="*/ 14 h 108"/>
                <a:gd name="T2" fmla="*/ 11 w 156"/>
                <a:gd name="T3" fmla="*/ 108 h 108"/>
                <a:gd name="T4" fmla="*/ 72 w 156"/>
                <a:gd name="T5" fmla="*/ 21 h 108"/>
                <a:gd name="T6" fmla="*/ 156 w 156"/>
                <a:gd name="T7" fmla="*/ 21 h 108"/>
                <a:gd name="T8" fmla="*/ 67 w 156"/>
                <a:gd name="T9" fmla="*/ 1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08">
                  <a:moveTo>
                    <a:pt x="67" y="14"/>
                  </a:moveTo>
                  <a:cubicBezTo>
                    <a:pt x="26" y="31"/>
                    <a:pt x="0" y="69"/>
                    <a:pt x="11" y="108"/>
                  </a:cubicBezTo>
                  <a:cubicBezTo>
                    <a:pt x="11" y="72"/>
                    <a:pt x="34" y="37"/>
                    <a:pt x="72" y="21"/>
                  </a:cubicBezTo>
                  <a:cubicBezTo>
                    <a:pt x="100" y="9"/>
                    <a:pt x="131" y="10"/>
                    <a:pt x="156" y="21"/>
                  </a:cubicBezTo>
                  <a:cubicBezTo>
                    <a:pt x="131" y="1"/>
                    <a:pt x="99" y="0"/>
                    <a:pt x="67" y="1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08" name="Group 343">
            <a:extLst>
              <a:ext uri="{FF2B5EF4-FFF2-40B4-BE49-F238E27FC236}">
                <a16:creationId xmlns:a16="http://schemas.microsoft.com/office/drawing/2014/main" id="{D5D1125C-7039-B3EF-CA06-E7485E224A8B}"/>
              </a:ext>
            </a:extLst>
          </p:cNvPr>
          <p:cNvGrpSpPr/>
          <p:nvPr/>
        </p:nvGrpSpPr>
        <p:grpSpPr>
          <a:xfrm flipH="1">
            <a:off x="4016782" y="3917538"/>
            <a:ext cx="2188536" cy="2362593"/>
            <a:chOff x="-8231188" y="-836613"/>
            <a:chExt cx="7724775" cy="8339139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09" name="Freeform 155">
              <a:extLst>
                <a:ext uri="{FF2B5EF4-FFF2-40B4-BE49-F238E27FC236}">
                  <a16:creationId xmlns:a16="http://schemas.microsoft.com/office/drawing/2014/main" id="{42717D1E-B8ED-CCF4-3C85-C2BEA6545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05313" y="3649663"/>
              <a:ext cx="2028825" cy="3613150"/>
            </a:xfrm>
            <a:custGeom>
              <a:avLst/>
              <a:gdLst>
                <a:gd name="T0" fmla="*/ 211 w 540"/>
                <a:gd name="T1" fmla="*/ 61 h 962"/>
                <a:gd name="T2" fmla="*/ 170 w 540"/>
                <a:gd name="T3" fmla="*/ 176 h 962"/>
                <a:gd name="T4" fmla="*/ 166 w 540"/>
                <a:gd name="T5" fmla="*/ 813 h 962"/>
                <a:gd name="T6" fmla="*/ 31 w 540"/>
                <a:gd name="T7" fmla="*/ 934 h 962"/>
                <a:gd name="T8" fmla="*/ 464 w 540"/>
                <a:gd name="T9" fmla="*/ 943 h 962"/>
                <a:gd name="T10" fmla="*/ 470 w 540"/>
                <a:gd name="T11" fmla="*/ 652 h 962"/>
                <a:gd name="T12" fmla="*/ 476 w 540"/>
                <a:gd name="T13" fmla="*/ 416 h 962"/>
                <a:gd name="T14" fmla="*/ 484 w 540"/>
                <a:gd name="T15" fmla="*/ 286 h 962"/>
                <a:gd name="T16" fmla="*/ 520 w 540"/>
                <a:gd name="T17" fmla="*/ 129 h 962"/>
                <a:gd name="T18" fmla="*/ 514 w 540"/>
                <a:gd name="T19" fmla="*/ 0 h 962"/>
                <a:gd name="T20" fmla="*/ 292 w 540"/>
                <a:gd name="T21" fmla="*/ 29 h 962"/>
                <a:gd name="T22" fmla="*/ 211 w 540"/>
                <a:gd name="T23" fmla="*/ 61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0" h="962">
                  <a:moveTo>
                    <a:pt x="211" y="61"/>
                  </a:moveTo>
                  <a:cubicBezTo>
                    <a:pt x="212" y="78"/>
                    <a:pt x="170" y="103"/>
                    <a:pt x="170" y="176"/>
                  </a:cubicBezTo>
                  <a:cubicBezTo>
                    <a:pt x="170" y="202"/>
                    <a:pt x="177" y="813"/>
                    <a:pt x="166" y="813"/>
                  </a:cubicBezTo>
                  <a:cubicBezTo>
                    <a:pt x="131" y="813"/>
                    <a:pt x="0" y="870"/>
                    <a:pt x="31" y="934"/>
                  </a:cubicBezTo>
                  <a:cubicBezTo>
                    <a:pt x="42" y="954"/>
                    <a:pt x="458" y="962"/>
                    <a:pt x="464" y="943"/>
                  </a:cubicBezTo>
                  <a:cubicBezTo>
                    <a:pt x="476" y="907"/>
                    <a:pt x="470" y="721"/>
                    <a:pt x="470" y="652"/>
                  </a:cubicBezTo>
                  <a:cubicBezTo>
                    <a:pt x="470" y="562"/>
                    <a:pt x="468" y="505"/>
                    <a:pt x="476" y="416"/>
                  </a:cubicBezTo>
                  <a:cubicBezTo>
                    <a:pt x="479" y="375"/>
                    <a:pt x="462" y="315"/>
                    <a:pt x="484" y="286"/>
                  </a:cubicBezTo>
                  <a:cubicBezTo>
                    <a:pt x="510" y="251"/>
                    <a:pt x="520" y="173"/>
                    <a:pt x="520" y="129"/>
                  </a:cubicBezTo>
                  <a:cubicBezTo>
                    <a:pt x="503" y="129"/>
                    <a:pt x="540" y="0"/>
                    <a:pt x="514" y="0"/>
                  </a:cubicBezTo>
                  <a:cubicBezTo>
                    <a:pt x="415" y="0"/>
                    <a:pt x="385" y="14"/>
                    <a:pt x="292" y="29"/>
                  </a:cubicBezTo>
                  <a:cubicBezTo>
                    <a:pt x="262" y="33"/>
                    <a:pt x="210" y="22"/>
                    <a:pt x="211" y="6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0" name="Freeform 156">
              <a:extLst>
                <a:ext uri="{FF2B5EF4-FFF2-40B4-BE49-F238E27FC236}">
                  <a16:creationId xmlns:a16="http://schemas.microsoft.com/office/drawing/2014/main" id="{952E3F0B-0347-03EE-63CD-BC7FB531D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1663" y="6072188"/>
              <a:ext cx="1831975" cy="1193800"/>
            </a:xfrm>
            <a:custGeom>
              <a:avLst/>
              <a:gdLst>
                <a:gd name="T0" fmla="*/ 173 w 488"/>
                <a:gd name="T1" fmla="*/ 9 h 318"/>
                <a:gd name="T2" fmla="*/ 167 w 488"/>
                <a:gd name="T3" fmla="*/ 169 h 318"/>
                <a:gd name="T4" fmla="*/ 32 w 488"/>
                <a:gd name="T5" fmla="*/ 290 h 318"/>
                <a:gd name="T6" fmla="*/ 465 w 488"/>
                <a:gd name="T7" fmla="*/ 300 h 318"/>
                <a:gd name="T8" fmla="*/ 485 w 488"/>
                <a:gd name="T9" fmla="*/ 77 h 318"/>
                <a:gd name="T10" fmla="*/ 488 w 488"/>
                <a:gd name="T11" fmla="*/ 10 h 318"/>
                <a:gd name="T12" fmla="*/ 487 w 488"/>
                <a:gd name="T13" fmla="*/ 0 h 318"/>
                <a:gd name="T14" fmla="*/ 173 w 488"/>
                <a:gd name="T15" fmla="*/ 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8" h="318">
                  <a:moveTo>
                    <a:pt x="173" y="9"/>
                  </a:moveTo>
                  <a:cubicBezTo>
                    <a:pt x="173" y="115"/>
                    <a:pt x="171" y="169"/>
                    <a:pt x="167" y="169"/>
                  </a:cubicBezTo>
                  <a:cubicBezTo>
                    <a:pt x="132" y="169"/>
                    <a:pt x="0" y="226"/>
                    <a:pt x="32" y="290"/>
                  </a:cubicBezTo>
                  <a:cubicBezTo>
                    <a:pt x="42" y="311"/>
                    <a:pt x="459" y="318"/>
                    <a:pt x="465" y="300"/>
                  </a:cubicBezTo>
                  <a:cubicBezTo>
                    <a:pt x="475" y="270"/>
                    <a:pt x="487" y="161"/>
                    <a:pt x="485" y="77"/>
                  </a:cubicBezTo>
                  <a:cubicBezTo>
                    <a:pt x="485" y="57"/>
                    <a:pt x="488" y="23"/>
                    <a:pt x="488" y="10"/>
                  </a:cubicBezTo>
                  <a:cubicBezTo>
                    <a:pt x="488" y="6"/>
                    <a:pt x="488" y="3"/>
                    <a:pt x="487" y="0"/>
                  </a:cubicBezTo>
                  <a:cubicBezTo>
                    <a:pt x="397" y="42"/>
                    <a:pt x="281" y="42"/>
                    <a:pt x="173" y="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1" name="Freeform 157">
              <a:extLst>
                <a:ext uri="{FF2B5EF4-FFF2-40B4-BE49-F238E27FC236}">
                  <a16:creationId xmlns:a16="http://schemas.microsoft.com/office/drawing/2014/main" id="{F060F413-4609-64B6-B777-04CF31AB8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54601" y="2081212"/>
              <a:ext cx="2070100" cy="1790700"/>
            </a:xfrm>
            <a:custGeom>
              <a:avLst/>
              <a:gdLst>
                <a:gd name="T0" fmla="*/ 430 w 551"/>
                <a:gd name="T1" fmla="*/ 70 h 477"/>
                <a:gd name="T2" fmla="*/ 443 w 551"/>
                <a:gd name="T3" fmla="*/ 321 h 477"/>
                <a:gd name="T4" fmla="*/ 229 w 551"/>
                <a:gd name="T5" fmla="*/ 447 h 477"/>
                <a:gd name="T6" fmla="*/ 16 w 551"/>
                <a:gd name="T7" fmla="*/ 366 h 477"/>
                <a:gd name="T8" fmla="*/ 130 w 551"/>
                <a:gd name="T9" fmla="*/ 245 h 477"/>
                <a:gd name="T10" fmla="*/ 213 w 551"/>
                <a:gd name="T11" fmla="*/ 214 h 477"/>
                <a:gd name="T12" fmla="*/ 262 w 551"/>
                <a:gd name="T13" fmla="*/ 129 h 477"/>
                <a:gd name="T14" fmla="*/ 401 w 551"/>
                <a:gd name="T15" fmla="*/ 52 h 477"/>
                <a:gd name="T16" fmla="*/ 430 w 551"/>
                <a:gd name="T17" fmla="*/ 7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1" h="477">
                  <a:moveTo>
                    <a:pt x="430" y="70"/>
                  </a:moveTo>
                  <a:cubicBezTo>
                    <a:pt x="439" y="166"/>
                    <a:pt x="551" y="231"/>
                    <a:pt x="443" y="321"/>
                  </a:cubicBezTo>
                  <a:cubicBezTo>
                    <a:pt x="400" y="357"/>
                    <a:pt x="406" y="397"/>
                    <a:pt x="229" y="447"/>
                  </a:cubicBezTo>
                  <a:cubicBezTo>
                    <a:pt x="138" y="473"/>
                    <a:pt x="34" y="477"/>
                    <a:pt x="16" y="366"/>
                  </a:cubicBezTo>
                  <a:cubicBezTo>
                    <a:pt x="1" y="281"/>
                    <a:pt x="0" y="273"/>
                    <a:pt x="130" y="245"/>
                  </a:cubicBezTo>
                  <a:cubicBezTo>
                    <a:pt x="154" y="247"/>
                    <a:pt x="191" y="181"/>
                    <a:pt x="213" y="214"/>
                  </a:cubicBezTo>
                  <a:cubicBezTo>
                    <a:pt x="235" y="246"/>
                    <a:pt x="210" y="187"/>
                    <a:pt x="262" y="129"/>
                  </a:cubicBezTo>
                  <a:cubicBezTo>
                    <a:pt x="263" y="128"/>
                    <a:pt x="247" y="0"/>
                    <a:pt x="401" y="52"/>
                  </a:cubicBezTo>
                  <a:cubicBezTo>
                    <a:pt x="403" y="52"/>
                    <a:pt x="430" y="69"/>
                    <a:pt x="430" y="70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2" name="Freeform 158">
              <a:extLst>
                <a:ext uri="{FF2B5EF4-FFF2-40B4-BE49-F238E27FC236}">
                  <a16:creationId xmlns:a16="http://schemas.microsoft.com/office/drawing/2014/main" id="{04876255-7B5C-EF74-52A7-F349D915F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54638" y="2798762"/>
              <a:ext cx="635000" cy="993775"/>
            </a:xfrm>
            <a:custGeom>
              <a:avLst/>
              <a:gdLst>
                <a:gd name="T0" fmla="*/ 169 w 169"/>
                <a:gd name="T1" fmla="*/ 56 h 265"/>
                <a:gd name="T2" fmla="*/ 15 w 169"/>
                <a:gd name="T3" fmla="*/ 173 h 265"/>
                <a:gd name="T4" fmla="*/ 106 w 169"/>
                <a:gd name="T5" fmla="*/ 255 h 265"/>
                <a:gd name="T6" fmla="*/ 157 w 169"/>
                <a:gd name="T7" fmla="*/ 247 h 265"/>
                <a:gd name="T8" fmla="*/ 167 w 169"/>
                <a:gd name="T9" fmla="*/ 60 h 265"/>
                <a:gd name="T10" fmla="*/ 169 w 169"/>
                <a:gd name="T11" fmla="*/ 56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9" h="265">
                  <a:moveTo>
                    <a:pt x="169" y="56"/>
                  </a:moveTo>
                  <a:cubicBezTo>
                    <a:pt x="90" y="0"/>
                    <a:pt x="0" y="86"/>
                    <a:pt x="15" y="173"/>
                  </a:cubicBezTo>
                  <a:cubicBezTo>
                    <a:pt x="25" y="231"/>
                    <a:pt x="39" y="236"/>
                    <a:pt x="106" y="255"/>
                  </a:cubicBezTo>
                  <a:cubicBezTo>
                    <a:pt x="109" y="256"/>
                    <a:pt x="167" y="265"/>
                    <a:pt x="157" y="247"/>
                  </a:cubicBezTo>
                  <a:cubicBezTo>
                    <a:pt x="123" y="186"/>
                    <a:pt x="135" y="120"/>
                    <a:pt x="167" y="60"/>
                  </a:cubicBezTo>
                  <a:cubicBezTo>
                    <a:pt x="168" y="58"/>
                    <a:pt x="169" y="57"/>
                    <a:pt x="169" y="56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3" name="Freeform 159">
              <a:extLst>
                <a:ext uri="{FF2B5EF4-FFF2-40B4-BE49-F238E27FC236}">
                  <a16:creationId xmlns:a16="http://schemas.microsoft.com/office/drawing/2014/main" id="{77158A57-0DBA-B560-9E88-5B0AD5197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43326" y="3894138"/>
              <a:ext cx="2144713" cy="3608388"/>
            </a:xfrm>
            <a:custGeom>
              <a:avLst/>
              <a:gdLst>
                <a:gd name="T0" fmla="*/ 242 w 571"/>
                <a:gd name="T1" fmla="*/ 60 h 961"/>
                <a:gd name="T2" fmla="*/ 16 w 571"/>
                <a:gd name="T3" fmla="*/ 137 h 961"/>
                <a:gd name="T4" fmla="*/ 203 w 571"/>
                <a:gd name="T5" fmla="*/ 335 h 961"/>
                <a:gd name="T6" fmla="*/ 196 w 571"/>
                <a:gd name="T7" fmla="*/ 813 h 961"/>
                <a:gd name="T8" fmla="*/ 62 w 571"/>
                <a:gd name="T9" fmla="*/ 934 h 961"/>
                <a:gd name="T10" fmla="*/ 495 w 571"/>
                <a:gd name="T11" fmla="*/ 943 h 961"/>
                <a:gd name="T12" fmla="*/ 515 w 571"/>
                <a:gd name="T13" fmla="*/ 721 h 961"/>
                <a:gd name="T14" fmla="*/ 517 w 571"/>
                <a:gd name="T15" fmla="*/ 655 h 961"/>
                <a:gd name="T16" fmla="*/ 500 w 571"/>
                <a:gd name="T17" fmla="*/ 581 h 961"/>
                <a:gd name="T18" fmla="*/ 515 w 571"/>
                <a:gd name="T19" fmla="*/ 538 h 961"/>
                <a:gd name="T20" fmla="*/ 501 w 571"/>
                <a:gd name="T21" fmla="*/ 500 h 961"/>
                <a:gd name="T22" fmla="*/ 506 w 571"/>
                <a:gd name="T23" fmla="*/ 415 h 961"/>
                <a:gd name="T24" fmla="*/ 514 w 571"/>
                <a:gd name="T25" fmla="*/ 285 h 961"/>
                <a:gd name="T26" fmla="*/ 551 w 571"/>
                <a:gd name="T27" fmla="*/ 128 h 961"/>
                <a:gd name="T28" fmla="*/ 544 w 571"/>
                <a:gd name="T29" fmla="*/ 0 h 961"/>
                <a:gd name="T30" fmla="*/ 323 w 571"/>
                <a:gd name="T31" fmla="*/ 28 h 961"/>
                <a:gd name="T32" fmla="*/ 242 w 571"/>
                <a:gd name="T33" fmla="*/ 60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1" h="961">
                  <a:moveTo>
                    <a:pt x="242" y="60"/>
                  </a:moveTo>
                  <a:cubicBezTo>
                    <a:pt x="243" y="77"/>
                    <a:pt x="0" y="66"/>
                    <a:pt x="16" y="137"/>
                  </a:cubicBezTo>
                  <a:cubicBezTo>
                    <a:pt x="51" y="289"/>
                    <a:pt x="203" y="300"/>
                    <a:pt x="203" y="335"/>
                  </a:cubicBezTo>
                  <a:cubicBezTo>
                    <a:pt x="203" y="518"/>
                    <a:pt x="204" y="813"/>
                    <a:pt x="196" y="813"/>
                  </a:cubicBezTo>
                  <a:cubicBezTo>
                    <a:pt x="161" y="813"/>
                    <a:pt x="30" y="870"/>
                    <a:pt x="62" y="934"/>
                  </a:cubicBezTo>
                  <a:cubicBezTo>
                    <a:pt x="72" y="954"/>
                    <a:pt x="488" y="961"/>
                    <a:pt x="495" y="943"/>
                  </a:cubicBezTo>
                  <a:cubicBezTo>
                    <a:pt x="504" y="913"/>
                    <a:pt x="516" y="805"/>
                    <a:pt x="515" y="721"/>
                  </a:cubicBezTo>
                  <a:cubicBezTo>
                    <a:pt x="515" y="702"/>
                    <a:pt x="517" y="668"/>
                    <a:pt x="517" y="655"/>
                  </a:cubicBezTo>
                  <a:cubicBezTo>
                    <a:pt x="517" y="629"/>
                    <a:pt x="500" y="603"/>
                    <a:pt x="500" y="581"/>
                  </a:cubicBezTo>
                  <a:cubicBezTo>
                    <a:pt x="500" y="566"/>
                    <a:pt x="515" y="553"/>
                    <a:pt x="515" y="538"/>
                  </a:cubicBezTo>
                  <a:cubicBezTo>
                    <a:pt x="515" y="526"/>
                    <a:pt x="501" y="513"/>
                    <a:pt x="501" y="500"/>
                  </a:cubicBezTo>
                  <a:cubicBezTo>
                    <a:pt x="502" y="474"/>
                    <a:pt x="504" y="447"/>
                    <a:pt x="506" y="415"/>
                  </a:cubicBezTo>
                  <a:cubicBezTo>
                    <a:pt x="510" y="374"/>
                    <a:pt x="492" y="314"/>
                    <a:pt x="514" y="285"/>
                  </a:cubicBezTo>
                  <a:cubicBezTo>
                    <a:pt x="541" y="250"/>
                    <a:pt x="551" y="172"/>
                    <a:pt x="551" y="128"/>
                  </a:cubicBezTo>
                  <a:cubicBezTo>
                    <a:pt x="534" y="128"/>
                    <a:pt x="571" y="0"/>
                    <a:pt x="544" y="0"/>
                  </a:cubicBezTo>
                  <a:cubicBezTo>
                    <a:pt x="446" y="0"/>
                    <a:pt x="416" y="13"/>
                    <a:pt x="323" y="28"/>
                  </a:cubicBezTo>
                  <a:cubicBezTo>
                    <a:pt x="293" y="33"/>
                    <a:pt x="241" y="22"/>
                    <a:pt x="242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4" name="Freeform 161">
              <a:extLst>
                <a:ext uri="{FF2B5EF4-FFF2-40B4-BE49-F238E27FC236}">
                  <a16:creationId xmlns:a16="http://schemas.microsoft.com/office/drawing/2014/main" id="{3B5B28A3-99BE-9201-6A3D-AB25E3FD0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78288" y="4075113"/>
              <a:ext cx="2568575" cy="581025"/>
            </a:xfrm>
            <a:custGeom>
              <a:avLst/>
              <a:gdLst>
                <a:gd name="T0" fmla="*/ 102 w 684"/>
                <a:gd name="T1" fmla="*/ 33 h 155"/>
                <a:gd name="T2" fmla="*/ 78 w 684"/>
                <a:gd name="T3" fmla="*/ 76 h 155"/>
                <a:gd name="T4" fmla="*/ 616 w 684"/>
                <a:gd name="T5" fmla="*/ 100 h 155"/>
                <a:gd name="T6" fmla="*/ 599 w 684"/>
                <a:gd name="T7" fmla="*/ 3 h 155"/>
                <a:gd name="T8" fmla="*/ 102 w 684"/>
                <a:gd name="T9" fmla="*/ 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4" h="155">
                  <a:moveTo>
                    <a:pt x="102" y="33"/>
                  </a:moveTo>
                  <a:cubicBezTo>
                    <a:pt x="67" y="19"/>
                    <a:pt x="0" y="44"/>
                    <a:pt x="78" y="76"/>
                  </a:cubicBezTo>
                  <a:cubicBezTo>
                    <a:pt x="235" y="142"/>
                    <a:pt x="479" y="155"/>
                    <a:pt x="616" y="100"/>
                  </a:cubicBezTo>
                  <a:cubicBezTo>
                    <a:pt x="684" y="72"/>
                    <a:pt x="638" y="0"/>
                    <a:pt x="599" y="3"/>
                  </a:cubicBezTo>
                  <a:cubicBezTo>
                    <a:pt x="419" y="16"/>
                    <a:pt x="280" y="49"/>
                    <a:pt x="102" y="33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5" name="Freeform 162">
              <a:extLst>
                <a:ext uri="{FF2B5EF4-FFF2-40B4-BE49-F238E27FC236}">
                  <a16:creationId xmlns:a16="http://schemas.microsoft.com/office/drawing/2014/main" id="{31D34ED5-F1C9-8447-A3EF-1E0F310CB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62413" y="2125662"/>
              <a:ext cx="2420938" cy="2392363"/>
            </a:xfrm>
            <a:custGeom>
              <a:avLst/>
              <a:gdLst>
                <a:gd name="T0" fmla="*/ 470 w 645"/>
                <a:gd name="T1" fmla="*/ 0 h 637"/>
                <a:gd name="T2" fmla="*/ 115 w 645"/>
                <a:gd name="T3" fmla="*/ 40 h 637"/>
                <a:gd name="T4" fmla="*/ 52 w 645"/>
                <a:gd name="T5" fmla="*/ 469 h 637"/>
                <a:gd name="T6" fmla="*/ 107 w 645"/>
                <a:gd name="T7" fmla="*/ 582 h 637"/>
                <a:gd name="T8" fmla="*/ 479 w 645"/>
                <a:gd name="T9" fmla="*/ 629 h 637"/>
                <a:gd name="T10" fmla="*/ 638 w 645"/>
                <a:gd name="T11" fmla="*/ 451 h 637"/>
                <a:gd name="T12" fmla="*/ 475 w 645"/>
                <a:gd name="T13" fmla="*/ 9 h 637"/>
                <a:gd name="T14" fmla="*/ 470 w 645"/>
                <a:gd name="T15" fmla="*/ 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5" h="637">
                  <a:moveTo>
                    <a:pt x="470" y="0"/>
                  </a:moveTo>
                  <a:cubicBezTo>
                    <a:pt x="115" y="40"/>
                    <a:pt x="115" y="40"/>
                    <a:pt x="115" y="40"/>
                  </a:cubicBezTo>
                  <a:cubicBezTo>
                    <a:pt x="0" y="156"/>
                    <a:pt x="158" y="335"/>
                    <a:pt x="52" y="469"/>
                  </a:cubicBezTo>
                  <a:cubicBezTo>
                    <a:pt x="32" y="494"/>
                    <a:pt x="45" y="563"/>
                    <a:pt x="107" y="582"/>
                  </a:cubicBezTo>
                  <a:cubicBezTo>
                    <a:pt x="246" y="625"/>
                    <a:pt x="333" y="637"/>
                    <a:pt x="479" y="629"/>
                  </a:cubicBezTo>
                  <a:cubicBezTo>
                    <a:pt x="601" y="623"/>
                    <a:pt x="631" y="589"/>
                    <a:pt x="638" y="451"/>
                  </a:cubicBezTo>
                  <a:cubicBezTo>
                    <a:pt x="645" y="298"/>
                    <a:pt x="578" y="116"/>
                    <a:pt x="475" y="9"/>
                  </a:cubicBezTo>
                  <a:cubicBezTo>
                    <a:pt x="475" y="9"/>
                    <a:pt x="470" y="1"/>
                    <a:pt x="4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6" name="Freeform 163">
              <a:extLst>
                <a:ext uri="{FF2B5EF4-FFF2-40B4-BE49-F238E27FC236}">
                  <a16:creationId xmlns:a16="http://schemas.microsoft.com/office/drawing/2014/main" id="{A47FCE03-55B2-2B5D-8A4A-9E19D043B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5413" y="1946275"/>
              <a:ext cx="2159000" cy="1922463"/>
            </a:xfrm>
            <a:custGeom>
              <a:avLst/>
              <a:gdLst>
                <a:gd name="T0" fmla="*/ 103 w 575"/>
                <a:gd name="T1" fmla="*/ 49 h 512"/>
                <a:gd name="T2" fmla="*/ 352 w 575"/>
                <a:gd name="T3" fmla="*/ 82 h 512"/>
                <a:gd name="T4" fmla="*/ 551 w 575"/>
                <a:gd name="T5" fmla="*/ 322 h 512"/>
                <a:gd name="T6" fmla="*/ 318 w 575"/>
                <a:gd name="T7" fmla="*/ 511 h 512"/>
                <a:gd name="T8" fmla="*/ 202 w 575"/>
                <a:gd name="T9" fmla="*/ 331 h 512"/>
                <a:gd name="T10" fmla="*/ 228 w 575"/>
                <a:gd name="T11" fmla="*/ 321 h 512"/>
                <a:gd name="T12" fmla="*/ 284 w 575"/>
                <a:gd name="T13" fmla="*/ 269 h 512"/>
                <a:gd name="T14" fmla="*/ 130 w 575"/>
                <a:gd name="T15" fmla="*/ 225 h 512"/>
                <a:gd name="T16" fmla="*/ 80 w 575"/>
                <a:gd name="T17" fmla="*/ 74 h 512"/>
                <a:gd name="T18" fmla="*/ 103 w 575"/>
                <a:gd name="T19" fmla="*/ 49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5" h="512">
                  <a:moveTo>
                    <a:pt x="103" y="49"/>
                  </a:moveTo>
                  <a:cubicBezTo>
                    <a:pt x="199" y="57"/>
                    <a:pt x="238" y="0"/>
                    <a:pt x="352" y="82"/>
                  </a:cubicBezTo>
                  <a:cubicBezTo>
                    <a:pt x="383" y="104"/>
                    <a:pt x="575" y="49"/>
                    <a:pt x="551" y="322"/>
                  </a:cubicBezTo>
                  <a:cubicBezTo>
                    <a:pt x="543" y="416"/>
                    <a:pt x="430" y="512"/>
                    <a:pt x="318" y="511"/>
                  </a:cubicBezTo>
                  <a:cubicBezTo>
                    <a:pt x="231" y="509"/>
                    <a:pt x="206" y="464"/>
                    <a:pt x="202" y="331"/>
                  </a:cubicBezTo>
                  <a:cubicBezTo>
                    <a:pt x="248" y="326"/>
                    <a:pt x="163" y="315"/>
                    <a:pt x="228" y="321"/>
                  </a:cubicBezTo>
                  <a:cubicBezTo>
                    <a:pt x="271" y="325"/>
                    <a:pt x="223" y="295"/>
                    <a:pt x="284" y="269"/>
                  </a:cubicBezTo>
                  <a:cubicBezTo>
                    <a:pt x="318" y="254"/>
                    <a:pt x="178" y="287"/>
                    <a:pt x="130" y="225"/>
                  </a:cubicBezTo>
                  <a:cubicBezTo>
                    <a:pt x="129" y="224"/>
                    <a:pt x="0" y="215"/>
                    <a:pt x="80" y="74"/>
                  </a:cubicBezTo>
                  <a:cubicBezTo>
                    <a:pt x="80" y="72"/>
                    <a:pt x="102" y="49"/>
                    <a:pt x="103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7" name="Freeform 164">
              <a:extLst>
                <a:ext uri="{FF2B5EF4-FFF2-40B4-BE49-F238E27FC236}">
                  <a16:creationId xmlns:a16="http://schemas.microsoft.com/office/drawing/2014/main" id="{2C3E3A8C-0C7D-97CE-9A9B-9C5301770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83026" y="2854325"/>
              <a:ext cx="2001838" cy="1825625"/>
            </a:xfrm>
            <a:custGeom>
              <a:avLst/>
              <a:gdLst>
                <a:gd name="T0" fmla="*/ 500 w 533"/>
                <a:gd name="T1" fmla="*/ 342 h 486"/>
                <a:gd name="T2" fmla="*/ 515 w 533"/>
                <a:gd name="T3" fmla="*/ 186 h 486"/>
                <a:gd name="T4" fmla="*/ 521 w 533"/>
                <a:gd name="T5" fmla="*/ 161 h 486"/>
                <a:gd name="T6" fmla="*/ 494 w 533"/>
                <a:gd name="T7" fmla="*/ 157 h 486"/>
                <a:gd name="T8" fmla="*/ 476 w 533"/>
                <a:gd name="T9" fmla="*/ 155 h 486"/>
                <a:gd name="T10" fmla="*/ 474 w 533"/>
                <a:gd name="T11" fmla="*/ 154 h 486"/>
                <a:gd name="T12" fmla="*/ 471 w 533"/>
                <a:gd name="T13" fmla="*/ 154 h 486"/>
                <a:gd name="T14" fmla="*/ 450 w 533"/>
                <a:gd name="T15" fmla="*/ 149 h 486"/>
                <a:gd name="T16" fmla="*/ 382 w 533"/>
                <a:gd name="T17" fmla="*/ 301 h 486"/>
                <a:gd name="T18" fmla="*/ 128 w 533"/>
                <a:gd name="T19" fmla="*/ 177 h 486"/>
                <a:gd name="T20" fmla="*/ 84 w 533"/>
                <a:gd name="T21" fmla="*/ 39 h 486"/>
                <a:gd name="T22" fmla="*/ 84 w 533"/>
                <a:gd name="T23" fmla="*/ 188 h 486"/>
                <a:gd name="T24" fmla="*/ 0 w 533"/>
                <a:gd name="T25" fmla="*/ 332 h 486"/>
                <a:gd name="T26" fmla="*/ 59 w 533"/>
                <a:gd name="T27" fmla="*/ 388 h 486"/>
                <a:gd name="T28" fmla="*/ 431 w 533"/>
                <a:gd name="T29" fmla="*/ 435 h 486"/>
                <a:gd name="T30" fmla="*/ 533 w 533"/>
                <a:gd name="T31" fmla="*/ 412 h 486"/>
                <a:gd name="T32" fmla="*/ 500 w 533"/>
                <a:gd name="T33" fmla="*/ 342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3" h="486">
                  <a:moveTo>
                    <a:pt x="500" y="342"/>
                  </a:moveTo>
                  <a:cubicBezTo>
                    <a:pt x="483" y="287"/>
                    <a:pt x="520" y="237"/>
                    <a:pt x="515" y="186"/>
                  </a:cubicBezTo>
                  <a:cubicBezTo>
                    <a:pt x="514" y="177"/>
                    <a:pt x="517" y="168"/>
                    <a:pt x="521" y="161"/>
                  </a:cubicBezTo>
                  <a:cubicBezTo>
                    <a:pt x="512" y="160"/>
                    <a:pt x="503" y="159"/>
                    <a:pt x="494" y="157"/>
                  </a:cubicBezTo>
                  <a:cubicBezTo>
                    <a:pt x="488" y="156"/>
                    <a:pt x="482" y="155"/>
                    <a:pt x="476" y="155"/>
                  </a:cubicBezTo>
                  <a:cubicBezTo>
                    <a:pt x="475" y="154"/>
                    <a:pt x="474" y="154"/>
                    <a:pt x="474" y="154"/>
                  </a:cubicBezTo>
                  <a:cubicBezTo>
                    <a:pt x="473" y="154"/>
                    <a:pt x="472" y="154"/>
                    <a:pt x="471" y="154"/>
                  </a:cubicBezTo>
                  <a:cubicBezTo>
                    <a:pt x="464" y="153"/>
                    <a:pt x="457" y="151"/>
                    <a:pt x="450" y="149"/>
                  </a:cubicBezTo>
                  <a:cubicBezTo>
                    <a:pt x="427" y="183"/>
                    <a:pt x="398" y="230"/>
                    <a:pt x="382" y="301"/>
                  </a:cubicBezTo>
                  <a:cubicBezTo>
                    <a:pt x="368" y="364"/>
                    <a:pt x="143" y="486"/>
                    <a:pt x="128" y="177"/>
                  </a:cubicBezTo>
                  <a:cubicBezTo>
                    <a:pt x="127" y="152"/>
                    <a:pt x="72" y="0"/>
                    <a:pt x="84" y="39"/>
                  </a:cubicBezTo>
                  <a:cubicBezTo>
                    <a:pt x="92" y="65"/>
                    <a:pt x="82" y="184"/>
                    <a:pt x="84" y="188"/>
                  </a:cubicBezTo>
                  <a:cubicBezTo>
                    <a:pt x="83" y="190"/>
                    <a:pt x="96" y="395"/>
                    <a:pt x="0" y="332"/>
                  </a:cubicBezTo>
                  <a:cubicBezTo>
                    <a:pt x="8" y="355"/>
                    <a:pt x="27" y="378"/>
                    <a:pt x="59" y="388"/>
                  </a:cubicBezTo>
                  <a:cubicBezTo>
                    <a:pt x="198" y="431"/>
                    <a:pt x="285" y="443"/>
                    <a:pt x="431" y="435"/>
                  </a:cubicBezTo>
                  <a:cubicBezTo>
                    <a:pt x="477" y="433"/>
                    <a:pt x="510" y="426"/>
                    <a:pt x="533" y="412"/>
                  </a:cubicBezTo>
                  <a:cubicBezTo>
                    <a:pt x="518" y="390"/>
                    <a:pt x="507" y="363"/>
                    <a:pt x="500" y="342"/>
                  </a:cubicBez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8" name="Freeform 165">
              <a:extLst>
                <a:ext uri="{FF2B5EF4-FFF2-40B4-BE49-F238E27FC236}">
                  <a16:creationId xmlns:a16="http://schemas.microsoft.com/office/drawing/2014/main" id="{7AB5AA55-0B40-5FF9-38C8-EA8DDB03C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14551" y="2043112"/>
              <a:ext cx="1608138" cy="1825625"/>
            </a:xfrm>
            <a:custGeom>
              <a:avLst/>
              <a:gdLst>
                <a:gd name="T0" fmla="*/ 34 w 428"/>
                <a:gd name="T1" fmla="*/ 18 h 486"/>
                <a:gd name="T2" fmla="*/ 0 w 428"/>
                <a:gd name="T3" fmla="*/ 80 h 486"/>
                <a:gd name="T4" fmla="*/ 120 w 428"/>
                <a:gd name="T5" fmla="*/ 102 h 486"/>
                <a:gd name="T6" fmla="*/ 162 w 428"/>
                <a:gd name="T7" fmla="*/ 147 h 486"/>
                <a:gd name="T8" fmla="*/ 229 w 428"/>
                <a:gd name="T9" fmla="*/ 149 h 486"/>
                <a:gd name="T10" fmla="*/ 249 w 428"/>
                <a:gd name="T11" fmla="*/ 159 h 486"/>
                <a:gd name="T12" fmla="*/ 280 w 428"/>
                <a:gd name="T13" fmla="*/ 154 h 486"/>
                <a:gd name="T14" fmla="*/ 357 w 428"/>
                <a:gd name="T15" fmla="*/ 206 h 486"/>
                <a:gd name="T16" fmla="*/ 238 w 428"/>
                <a:gd name="T17" fmla="*/ 416 h 486"/>
                <a:gd name="T18" fmla="*/ 117 w 428"/>
                <a:gd name="T19" fmla="*/ 305 h 486"/>
                <a:gd name="T20" fmla="*/ 131 w 428"/>
                <a:gd name="T21" fmla="*/ 285 h 486"/>
                <a:gd name="T22" fmla="*/ 178 w 428"/>
                <a:gd name="T23" fmla="*/ 225 h 486"/>
                <a:gd name="T24" fmla="*/ 116 w 428"/>
                <a:gd name="T25" fmla="*/ 239 h 486"/>
                <a:gd name="T26" fmla="*/ 137 w 428"/>
                <a:gd name="T27" fmla="*/ 243 h 486"/>
                <a:gd name="T28" fmla="*/ 81 w 428"/>
                <a:gd name="T29" fmla="*/ 295 h 486"/>
                <a:gd name="T30" fmla="*/ 62 w 428"/>
                <a:gd name="T31" fmla="*/ 293 h 486"/>
                <a:gd name="T32" fmla="*/ 63 w 428"/>
                <a:gd name="T33" fmla="*/ 296 h 486"/>
                <a:gd name="T34" fmla="*/ 65 w 428"/>
                <a:gd name="T35" fmla="*/ 303 h 486"/>
                <a:gd name="T36" fmla="*/ 102 w 428"/>
                <a:gd name="T37" fmla="*/ 411 h 486"/>
                <a:gd name="T38" fmla="*/ 157 w 428"/>
                <a:gd name="T39" fmla="*/ 484 h 486"/>
                <a:gd name="T40" fmla="*/ 171 w 428"/>
                <a:gd name="T41" fmla="*/ 485 h 486"/>
                <a:gd name="T42" fmla="*/ 404 w 428"/>
                <a:gd name="T43" fmla="*/ 296 h 486"/>
                <a:gd name="T44" fmla="*/ 205 w 428"/>
                <a:gd name="T45" fmla="*/ 56 h 486"/>
                <a:gd name="T46" fmla="*/ 34 w 428"/>
                <a:gd name="T47" fmla="*/ 18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28" h="486">
                  <a:moveTo>
                    <a:pt x="34" y="18"/>
                  </a:moveTo>
                  <a:cubicBezTo>
                    <a:pt x="0" y="80"/>
                    <a:pt x="0" y="80"/>
                    <a:pt x="0" y="80"/>
                  </a:cubicBezTo>
                  <a:cubicBezTo>
                    <a:pt x="30" y="42"/>
                    <a:pt x="183" y="7"/>
                    <a:pt x="120" y="102"/>
                  </a:cubicBezTo>
                  <a:cubicBezTo>
                    <a:pt x="100" y="132"/>
                    <a:pt x="147" y="130"/>
                    <a:pt x="162" y="147"/>
                  </a:cubicBezTo>
                  <a:cubicBezTo>
                    <a:pt x="162" y="147"/>
                    <a:pt x="227" y="87"/>
                    <a:pt x="229" y="149"/>
                  </a:cubicBezTo>
                  <a:cubicBezTo>
                    <a:pt x="230" y="166"/>
                    <a:pt x="215" y="150"/>
                    <a:pt x="249" y="159"/>
                  </a:cubicBezTo>
                  <a:cubicBezTo>
                    <a:pt x="259" y="162"/>
                    <a:pt x="242" y="176"/>
                    <a:pt x="280" y="154"/>
                  </a:cubicBezTo>
                  <a:cubicBezTo>
                    <a:pt x="309" y="137"/>
                    <a:pt x="346" y="186"/>
                    <a:pt x="357" y="206"/>
                  </a:cubicBezTo>
                  <a:cubicBezTo>
                    <a:pt x="413" y="313"/>
                    <a:pt x="354" y="397"/>
                    <a:pt x="238" y="416"/>
                  </a:cubicBezTo>
                  <a:cubicBezTo>
                    <a:pt x="182" y="425"/>
                    <a:pt x="104" y="364"/>
                    <a:pt x="117" y="305"/>
                  </a:cubicBezTo>
                  <a:cubicBezTo>
                    <a:pt x="119" y="292"/>
                    <a:pt x="162" y="317"/>
                    <a:pt x="131" y="285"/>
                  </a:cubicBezTo>
                  <a:cubicBezTo>
                    <a:pt x="101" y="253"/>
                    <a:pt x="216" y="256"/>
                    <a:pt x="178" y="225"/>
                  </a:cubicBezTo>
                  <a:cubicBezTo>
                    <a:pt x="169" y="217"/>
                    <a:pt x="143" y="226"/>
                    <a:pt x="116" y="239"/>
                  </a:cubicBezTo>
                  <a:cubicBezTo>
                    <a:pt x="138" y="238"/>
                    <a:pt x="150" y="237"/>
                    <a:pt x="137" y="243"/>
                  </a:cubicBezTo>
                  <a:cubicBezTo>
                    <a:pt x="76" y="269"/>
                    <a:pt x="124" y="299"/>
                    <a:pt x="81" y="295"/>
                  </a:cubicBezTo>
                  <a:cubicBezTo>
                    <a:pt x="72" y="294"/>
                    <a:pt x="66" y="293"/>
                    <a:pt x="62" y="293"/>
                  </a:cubicBezTo>
                  <a:cubicBezTo>
                    <a:pt x="63" y="296"/>
                    <a:pt x="63" y="296"/>
                    <a:pt x="63" y="296"/>
                  </a:cubicBezTo>
                  <a:cubicBezTo>
                    <a:pt x="68" y="298"/>
                    <a:pt x="73" y="301"/>
                    <a:pt x="65" y="303"/>
                  </a:cubicBezTo>
                  <a:cubicBezTo>
                    <a:pt x="102" y="411"/>
                    <a:pt x="102" y="411"/>
                    <a:pt x="102" y="411"/>
                  </a:cubicBezTo>
                  <a:cubicBezTo>
                    <a:pt x="157" y="484"/>
                    <a:pt x="157" y="484"/>
                    <a:pt x="157" y="484"/>
                  </a:cubicBezTo>
                  <a:cubicBezTo>
                    <a:pt x="162" y="484"/>
                    <a:pt x="166" y="485"/>
                    <a:pt x="171" y="485"/>
                  </a:cubicBezTo>
                  <a:cubicBezTo>
                    <a:pt x="283" y="486"/>
                    <a:pt x="396" y="390"/>
                    <a:pt x="404" y="296"/>
                  </a:cubicBezTo>
                  <a:cubicBezTo>
                    <a:pt x="428" y="23"/>
                    <a:pt x="236" y="78"/>
                    <a:pt x="205" y="56"/>
                  </a:cubicBezTo>
                  <a:cubicBezTo>
                    <a:pt x="127" y="0"/>
                    <a:pt x="84" y="9"/>
                    <a:pt x="34" y="18"/>
                  </a:cubicBez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9" name="Freeform 166">
              <a:extLst>
                <a:ext uri="{FF2B5EF4-FFF2-40B4-BE49-F238E27FC236}">
                  <a16:creationId xmlns:a16="http://schemas.microsoft.com/office/drawing/2014/main" id="{4466E153-806C-76EC-EDF4-9866C1F06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4138" y="1990725"/>
              <a:ext cx="836613" cy="2489200"/>
            </a:xfrm>
            <a:custGeom>
              <a:avLst/>
              <a:gdLst>
                <a:gd name="T0" fmla="*/ 201 w 223"/>
                <a:gd name="T1" fmla="*/ 30 h 663"/>
                <a:gd name="T2" fmla="*/ 132 w 223"/>
                <a:gd name="T3" fmla="*/ 389 h 663"/>
                <a:gd name="T4" fmla="*/ 202 w 223"/>
                <a:gd name="T5" fmla="*/ 566 h 663"/>
                <a:gd name="T6" fmla="*/ 204 w 223"/>
                <a:gd name="T7" fmla="*/ 645 h 663"/>
                <a:gd name="T8" fmla="*/ 144 w 223"/>
                <a:gd name="T9" fmla="*/ 663 h 663"/>
                <a:gd name="T10" fmla="*/ 78 w 223"/>
                <a:gd name="T11" fmla="*/ 42 h 663"/>
                <a:gd name="T12" fmla="*/ 201 w 223"/>
                <a:gd name="T13" fmla="*/ 30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663">
                  <a:moveTo>
                    <a:pt x="201" y="30"/>
                  </a:moveTo>
                  <a:cubicBezTo>
                    <a:pt x="118" y="62"/>
                    <a:pt x="129" y="312"/>
                    <a:pt x="132" y="389"/>
                  </a:cubicBezTo>
                  <a:cubicBezTo>
                    <a:pt x="134" y="433"/>
                    <a:pt x="163" y="551"/>
                    <a:pt x="202" y="566"/>
                  </a:cubicBezTo>
                  <a:cubicBezTo>
                    <a:pt x="213" y="600"/>
                    <a:pt x="223" y="591"/>
                    <a:pt x="204" y="645"/>
                  </a:cubicBezTo>
                  <a:cubicBezTo>
                    <a:pt x="201" y="654"/>
                    <a:pt x="148" y="656"/>
                    <a:pt x="144" y="663"/>
                  </a:cubicBezTo>
                  <a:cubicBezTo>
                    <a:pt x="8" y="609"/>
                    <a:pt x="0" y="161"/>
                    <a:pt x="78" y="42"/>
                  </a:cubicBezTo>
                  <a:cubicBezTo>
                    <a:pt x="108" y="39"/>
                    <a:pt x="191" y="0"/>
                    <a:pt x="201" y="30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0" name="Freeform 167">
              <a:extLst>
                <a:ext uri="{FF2B5EF4-FFF2-40B4-BE49-F238E27FC236}">
                  <a16:creationId xmlns:a16="http://schemas.microsoft.com/office/drawing/2014/main" id="{010CEDF7-ED82-D04C-4502-2EF218BF8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44751" y="1990725"/>
              <a:ext cx="657225" cy="2489200"/>
            </a:xfrm>
            <a:custGeom>
              <a:avLst/>
              <a:gdLst>
                <a:gd name="T0" fmla="*/ 9 w 175"/>
                <a:gd name="T1" fmla="*/ 87 h 663"/>
                <a:gd name="T2" fmla="*/ 43 w 175"/>
                <a:gd name="T3" fmla="*/ 167 h 663"/>
                <a:gd name="T4" fmla="*/ 24 w 175"/>
                <a:gd name="T5" fmla="*/ 291 h 663"/>
                <a:gd name="T6" fmla="*/ 33 w 175"/>
                <a:gd name="T7" fmla="*/ 409 h 663"/>
                <a:gd name="T8" fmla="*/ 88 w 175"/>
                <a:gd name="T9" fmla="*/ 573 h 663"/>
                <a:gd name="T10" fmla="*/ 66 w 175"/>
                <a:gd name="T11" fmla="*/ 643 h 663"/>
                <a:gd name="T12" fmla="*/ 96 w 175"/>
                <a:gd name="T13" fmla="*/ 663 h 663"/>
                <a:gd name="T14" fmla="*/ 156 w 175"/>
                <a:gd name="T15" fmla="*/ 645 h 663"/>
                <a:gd name="T16" fmla="*/ 154 w 175"/>
                <a:gd name="T17" fmla="*/ 566 h 663"/>
                <a:gd name="T18" fmla="*/ 84 w 175"/>
                <a:gd name="T19" fmla="*/ 389 h 663"/>
                <a:gd name="T20" fmla="*/ 153 w 175"/>
                <a:gd name="T21" fmla="*/ 30 h 663"/>
                <a:gd name="T22" fmla="*/ 30 w 175"/>
                <a:gd name="T23" fmla="*/ 42 h 663"/>
                <a:gd name="T24" fmla="*/ 9 w 175"/>
                <a:gd name="T25" fmla="*/ 87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5" h="663">
                  <a:moveTo>
                    <a:pt x="9" y="87"/>
                  </a:moveTo>
                  <a:cubicBezTo>
                    <a:pt x="33" y="79"/>
                    <a:pt x="68" y="102"/>
                    <a:pt x="43" y="167"/>
                  </a:cubicBezTo>
                  <a:cubicBezTo>
                    <a:pt x="37" y="183"/>
                    <a:pt x="22" y="271"/>
                    <a:pt x="24" y="291"/>
                  </a:cubicBezTo>
                  <a:cubicBezTo>
                    <a:pt x="29" y="338"/>
                    <a:pt x="0" y="313"/>
                    <a:pt x="33" y="409"/>
                  </a:cubicBezTo>
                  <a:cubicBezTo>
                    <a:pt x="43" y="437"/>
                    <a:pt x="93" y="551"/>
                    <a:pt x="88" y="573"/>
                  </a:cubicBezTo>
                  <a:cubicBezTo>
                    <a:pt x="80" y="604"/>
                    <a:pt x="87" y="625"/>
                    <a:pt x="66" y="643"/>
                  </a:cubicBezTo>
                  <a:cubicBezTo>
                    <a:pt x="75" y="652"/>
                    <a:pt x="85" y="659"/>
                    <a:pt x="96" y="663"/>
                  </a:cubicBezTo>
                  <a:cubicBezTo>
                    <a:pt x="100" y="656"/>
                    <a:pt x="153" y="654"/>
                    <a:pt x="156" y="645"/>
                  </a:cubicBezTo>
                  <a:cubicBezTo>
                    <a:pt x="175" y="591"/>
                    <a:pt x="165" y="600"/>
                    <a:pt x="154" y="566"/>
                  </a:cubicBezTo>
                  <a:cubicBezTo>
                    <a:pt x="115" y="551"/>
                    <a:pt x="86" y="433"/>
                    <a:pt x="84" y="389"/>
                  </a:cubicBezTo>
                  <a:cubicBezTo>
                    <a:pt x="81" y="312"/>
                    <a:pt x="70" y="62"/>
                    <a:pt x="153" y="30"/>
                  </a:cubicBezTo>
                  <a:cubicBezTo>
                    <a:pt x="143" y="0"/>
                    <a:pt x="60" y="39"/>
                    <a:pt x="30" y="42"/>
                  </a:cubicBezTo>
                  <a:cubicBezTo>
                    <a:pt x="22" y="54"/>
                    <a:pt x="15" y="69"/>
                    <a:pt x="9" y="87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1" name="Freeform 168">
              <a:extLst>
                <a:ext uri="{FF2B5EF4-FFF2-40B4-BE49-F238E27FC236}">
                  <a16:creationId xmlns:a16="http://schemas.microsoft.com/office/drawing/2014/main" id="{3A41D5F8-13FE-8FA0-332A-8575081EA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41751" y="2182812"/>
              <a:ext cx="593725" cy="2289175"/>
            </a:xfrm>
            <a:custGeom>
              <a:avLst/>
              <a:gdLst>
                <a:gd name="T0" fmla="*/ 158 w 158"/>
                <a:gd name="T1" fmla="*/ 25 h 610"/>
                <a:gd name="T2" fmla="*/ 90 w 158"/>
                <a:gd name="T3" fmla="*/ 374 h 610"/>
                <a:gd name="T4" fmla="*/ 140 w 158"/>
                <a:gd name="T5" fmla="*/ 603 h 610"/>
                <a:gd name="T6" fmla="*/ 70 w 158"/>
                <a:gd name="T7" fmla="*/ 584 h 610"/>
                <a:gd name="T8" fmla="*/ 71 w 158"/>
                <a:gd name="T9" fmla="*/ 87 h 610"/>
                <a:gd name="T10" fmla="*/ 158 w 158"/>
                <a:gd name="T11" fmla="*/ 25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610">
                  <a:moveTo>
                    <a:pt x="158" y="25"/>
                  </a:moveTo>
                  <a:cubicBezTo>
                    <a:pt x="114" y="92"/>
                    <a:pt x="89" y="308"/>
                    <a:pt x="90" y="374"/>
                  </a:cubicBezTo>
                  <a:cubicBezTo>
                    <a:pt x="93" y="501"/>
                    <a:pt x="98" y="503"/>
                    <a:pt x="140" y="603"/>
                  </a:cubicBezTo>
                  <a:cubicBezTo>
                    <a:pt x="143" y="610"/>
                    <a:pt x="73" y="578"/>
                    <a:pt x="70" y="584"/>
                  </a:cubicBezTo>
                  <a:cubicBezTo>
                    <a:pt x="0" y="545"/>
                    <a:pt x="12" y="189"/>
                    <a:pt x="71" y="87"/>
                  </a:cubicBezTo>
                  <a:cubicBezTo>
                    <a:pt x="94" y="85"/>
                    <a:pt x="150" y="0"/>
                    <a:pt x="158" y="25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2" name="Freeform 169">
              <a:extLst>
                <a:ext uri="{FF2B5EF4-FFF2-40B4-BE49-F238E27FC236}">
                  <a16:creationId xmlns:a16="http://schemas.microsoft.com/office/drawing/2014/main" id="{6404072E-F5B8-4F80-ECF2-A1BAFE5486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5413" y="3162300"/>
              <a:ext cx="663575" cy="593725"/>
            </a:xfrm>
            <a:custGeom>
              <a:avLst/>
              <a:gdLst>
                <a:gd name="T0" fmla="*/ 19 w 177"/>
                <a:gd name="T1" fmla="*/ 32 h 158"/>
                <a:gd name="T2" fmla="*/ 39 w 177"/>
                <a:gd name="T3" fmla="*/ 147 h 158"/>
                <a:gd name="T4" fmla="*/ 172 w 177"/>
                <a:gd name="T5" fmla="*/ 127 h 158"/>
                <a:gd name="T6" fmla="*/ 163 w 177"/>
                <a:gd name="T7" fmla="*/ 25 h 158"/>
                <a:gd name="T8" fmla="*/ 19 w 177"/>
                <a:gd name="T9" fmla="*/ 32 h 158"/>
                <a:gd name="T10" fmla="*/ 46 w 177"/>
                <a:gd name="T11" fmla="*/ 76 h 158"/>
                <a:gd name="T12" fmla="*/ 45 w 177"/>
                <a:gd name="T13" fmla="*/ 50 h 158"/>
                <a:gd name="T14" fmla="*/ 141 w 177"/>
                <a:gd name="T15" fmla="*/ 61 h 158"/>
                <a:gd name="T16" fmla="*/ 148 w 177"/>
                <a:gd name="T17" fmla="*/ 106 h 158"/>
                <a:gd name="T18" fmla="*/ 110 w 177"/>
                <a:gd name="T19" fmla="*/ 123 h 158"/>
                <a:gd name="T20" fmla="*/ 56 w 177"/>
                <a:gd name="T21" fmla="*/ 124 h 158"/>
                <a:gd name="T22" fmla="*/ 53 w 177"/>
                <a:gd name="T23" fmla="*/ 90 h 158"/>
                <a:gd name="T24" fmla="*/ 65 w 177"/>
                <a:gd name="T25" fmla="*/ 83 h 158"/>
                <a:gd name="T26" fmla="*/ 46 w 177"/>
                <a:gd name="T27" fmla="*/ 7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58">
                  <a:moveTo>
                    <a:pt x="19" y="32"/>
                  </a:moveTo>
                  <a:cubicBezTo>
                    <a:pt x="16" y="63"/>
                    <a:pt x="0" y="138"/>
                    <a:pt x="39" y="147"/>
                  </a:cubicBezTo>
                  <a:cubicBezTo>
                    <a:pt x="59" y="152"/>
                    <a:pt x="167" y="158"/>
                    <a:pt x="172" y="127"/>
                  </a:cubicBezTo>
                  <a:cubicBezTo>
                    <a:pt x="177" y="97"/>
                    <a:pt x="170" y="56"/>
                    <a:pt x="163" y="25"/>
                  </a:cubicBezTo>
                  <a:cubicBezTo>
                    <a:pt x="158" y="0"/>
                    <a:pt x="21" y="6"/>
                    <a:pt x="19" y="32"/>
                  </a:cubicBezTo>
                  <a:close/>
                  <a:moveTo>
                    <a:pt x="46" y="76"/>
                  </a:moveTo>
                  <a:cubicBezTo>
                    <a:pt x="46" y="67"/>
                    <a:pt x="44" y="59"/>
                    <a:pt x="45" y="50"/>
                  </a:cubicBezTo>
                  <a:cubicBezTo>
                    <a:pt x="46" y="37"/>
                    <a:pt x="130" y="22"/>
                    <a:pt x="141" y="61"/>
                  </a:cubicBezTo>
                  <a:cubicBezTo>
                    <a:pt x="146" y="79"/>
                    <a:pt x="146" y="88"/>
                    <a:pt x="148" y="106"/>
                  </a:cubicBezTo>
                  <a:cubicBezTo>
                    <a:pt x="149" y="125"/>
                    <a:pt x="124" y="120"/>
                    <a:pt x="110" y="123"/>
                  </a:cubicBezTo>
                  <a:cubicBezTo>
                    <a:pt x="102" y="125"/>
                    <a:pt x="65" y="126"/>
                    <a:pt x="56" y="124"/>
                  </a:cubicBezTo>
                  <a:cubicBezTo>
                    <a:pt x="47" y="122"/>
                    <a:pt x="43" y="92"/>
                    <a:pt x="53" y="90"/>
                  </a:cubicBezTo>
                  <a:cubicBezTo>
                    <a:pt x="54" y="90"/>
                    <a:pt x="74" y="87"/>
                    <a:pt x="65" y="83"/>
                  </a:cubicBezTo>
                  <a:cubicBezTo>
                    <a:pt x="57" y="79"/>
                    <a:pt x="48" y="86"/>
                    <a:pt x="46" y="7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3" name="Freeform 170">
              <a:extLst>
                <a:ext uri="{FF2B5EF4-FFF2-40B4-BE49-F238E27FC236}">
                  <a16:creationId xmlns:a16="http://schemas.microsoft.com/office/drawing/2014/main" id="{D0EE8D15-CA96-FACD-7FF3-76831549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68551" y="3098800"/>
              <a:ext cx="852488" cy="885825"/>
            </a:xfrm>
            <a:custGeom>
              <a:avLst/>
              <a:gdLst>
                <a:gd name="T0" fmla="*/ 142 w 227"/>
                <a:gd name="T1" fmla="*/ 18 h 236"/>
                <a:gd name="T2" fmla="*/ 50 w 227"/>
                <a:gd name="T3" fmla="*/ 188 h 236"/>
                <a:gd name="T4" fmla="*/ 166 w 227"/>
                <a:gd name="T5" fmla="*/ 225 h 236"/>
                <a:gd name="T6" fmla="*/ 210 w 227"/>
                <a:gd name="T7" fmla="*/ 197 h 236"/>
                <a:gd name="T8" fmla="*/ 142 w 227"/>
                <a:gd name="T9" fmla="*/ 22 h 236"/>
                <a:gd name="T10" fmla="*/ 142 w 227"/>
                <a:gd name="T11" fmla="*/ 18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36">
                  <a:moveTo>
                    <a:pt x="142" y="18"/>
                  </a:moveTo>
                  <a:cubicBezTo>
                    <a:pt x="47" y="0"/>
                    <a:pt x="0" y="115"/>
                    <a:pt x="50" y="188"/>
                  </a:cubicBezTo>
                  <a:cubicBezTo>
                    <a:pt x="83" y="236"/>
                    <a:pt x="98" y="236"/>
                    <a:pt x="166" y="225"/>
                  </a:cubicBezTo>
                  <a:cubicBezTo>
                    <a:pt x="170" y="225"/>
                    <a:pt x="227" y="209"/>
                    <a:pt x="210" y="197"/>
                  </a:cubicBezTo>
                  <a:cubicBezTo>
                    <a:pt x="154" y="155"/>
                    <a:pt x="138" y="90"/>
                    <a:pt x="142" y="22"/>
                  </a:cubicBezTo>
                  <a:cubicBezTo>
                    <a:pt x="143" y="20"/>
                    <a:pt x="143" y="18"/>
                    <a:pt x="142" y="18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4" name="Freeform 171">
              <a:extLst>
                <a:ext uri="{FF2B5EF4-FFF2-40B4-BE49-F238E27FC236}">
                  <a16:creationId xmlns:a16="http://schemas.microsoft.com/office/drawing/2014/main" id="{99ECE554-DE42-D358-A88B-04FA4EA08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41588" y="3244850"/>
              <a:ext cx="547688" cy="376238"/>
            </a:xfrm>
            <a:custGeom>
              <a:avLst/>
              <a:gdLst>
                <a:gd name="T0" fmla="*/ 117 w 146"/>
                <a:gd name="T1" fmla="*/ 6 h 100"/>
                <a:gd name="T2" fmla="*/ 4 w 146"/>
                <a:gd name="T3" fmla="*/ 61 h 100"/>
                <a:gd name="T4" fmla="*/ 45 w 146"/>
                <a:gd name="T5" fmla="*/ 90 h 100"/>
                <a:gd name="T6" fmla="*/ 106 w 146"/>
                <a:gd name="T7" fmla="*/ 79 h 100"/>
                <a:gd name="T8" fmla="*/ 117 w 146"/>
                <a:gd name="T9" fmla="*/ 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00">
                  <a:moveTo>
                    <a:pt x="117" y="6"/>
                  </a:moveTo>
                  <a:cubicBezTo>
                    <a:pt x="93" y="0"/>
                    <a:pt x="7" y="24"/>
                    <a:pt x="4" y="61"/>
                  </a:cubicBezTo>
                  <a:cubicBezTo>
                    <a:pt x="0" y="100"/>
                    <a:pt x="19" y="90"/>
                    <a:pt x="45" y="90"/>
                  </a:cubicBezTo>
                  <a:cubicBezTo>
                    <a:pt x="45" y="90"/>
                    <a:pt x="105" y="79"/>
                    <a:pt x="106" y="79"/>
                  </a:cubicBezTo>
                  <a:cubicBezTo>
                    <a:pt x="128" y="72"/>
                    <a:pt x="146" y="14"/>
                    <a:pt x="117" y="6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5" name="Freeform 172">
              <a:extLst>
                <a:ext uri="{FF2B5EF4-FFF2-40B4-BE49-F238E27FC236}">
                  <a16:creationId xmlns:a16="http://schemas.microsoft.com/office/drawing/2014/main" id="{4FBA2F5D-0E47-50B7-051C-A55EE324A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68713" y="2249487"/>
              <a:ext cx="417513" cy="2222500"/>
            </a:xfrm>
            <a:custGeom>
              <a:avLst/>
              <a:gdLst>
                <a:gd name="T0" fmla="*/ 108 w 111"/>
                <a:gd name="T1" fmla="*/ 1 h 592"/>
                <a:gd name="T2" fmla="*/ 84 w 111"/>
                <a:gd name="T3" fmla="*/ 0 h 592"/>
                <a:gd name="T4" fmla="*/ 44 w 111"/>
                <a:gd name="T5" fmla="*/ 3 h 592"/>
                <a:gd name="T6" fmla="*/ 12 w 111"/>
                <a:gd name="T7" fmla="*/ 98 h 592"/>
                <a:gd name="T8" fmla="*/ 4 w 111"/>
                <a:gd name="T9" fmla="*/ 338 h 592"/>
                <a:gd name="T10" fmla="*/ 24 w 111"/>
                <a:gd name="T11" fmla="*/ 531 h 592"/>
                <a:gd name="T12" fmla="*/ 16 w 111"/>
                <a:gd name="T13" fmla="*/ 560 h 592"/>
                <a:gd name="T14" fmla="*/ 24 w 111"/>
                <a:gd name="T15" fmla="*/ 566 h 592"/>
                <a:gd name="T16" fmla="*/ 94 w 111"/>
                <a:gd name="T17" fmla="*/ 585 h 592"/>
                <a:gd name="T18" fmla="*/ 44 w 111"/>
                <a:gd name="T19" fmla="*/ 356 h 592"/>
                <a:gd name="T20" fmla="*/ 108 w 111"/>
                <a:gd name="T21" fmla="*/ 1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" h="592">
                  <a:moveTo>
                    <a:pt x="108" y="1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68" y="6"/>
                    <a:pt x="57" y="1"/>
                    <a:pt x="44" y="3"/>
                  </a:cubicBezTo>
                  <a:cubicBezTo>
                    <a:pt x="39" y="11"/>
                    <a:pt x="16" y="87"/>
                    <a:pt x="12" y="98"/>
                  </a:cubicBezTo>
                  <a:cubicBezTo>
                    <a:pt x="28" y="156"/>
                    <a:pt x="0" y="268"/>
                    <a:pt x="4" y="338"/>
                  </a:cubicBezTo>
                  <a:cubicBezTo>
                    <a:pt x="4" y="348"/>
                    <a:pt x="13" y="459"/>
                    <a:pt x="24" y="531"/>
                  </a:cubicBezTo>
                  <a:cubicBezTo>
                    <a:pt x="27" y="546"/>
                    <a:pt x="22" y="555"/>
                    <a:pt x="16" y="560"/>
                  </a:cubicBezTo>
                  <a:cubicBezTo>
                    <a:pt x="19" y="562"/>
                    <a:pt x="21" y="565"/>
                    <a:pt x="24" y="566"/>
                  </a:cubicBezTo>
                  <a:cubicBezTo>
                    <a:pt x="27" y="560"/>
                    <a:pt x="97" y="592"/>
                    <a:pt x="94" y="585"/>
                  </a:cubicBezTo>
                  <a:cubicBezTo>
                    <a:pt x="52" y="485"/>
                    <a:pt x="48" y="483"/>
                    <a:pt x="44" y="356"/>
                  </a:cubicBezTo>
                  <a:cubicBezTo>
                    <a:pt x="36" y="71"/>
                    <a:pt x="111" y="2"/>
                    <a:pt x="108" y="1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6" name="Freeform 173">
              <a:extLst>
                <a:ext uri="{FF2B5EF4-FFF2-40B4-BE49-F238E27FC236}">
                  <a16:creationId xmlns:a16="http://schemas.microsoft.com/office/drawing/2014/main" id="{FEAA7F4B-C1DF-3EF4-6574-2798EE50F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55863" y="3514725"/>
              <a:ext cx="488950" cy="473075"/>
            </a:xfrm>
            <a:custGeom>
              <a:avLst/>
              <a:gdLst>
                <a:gd name="T0" fmla="*/ 100 w 130"/>
                <a:gd name="T1" fmla="*/ 1 h 126"/>
                <a:gd name="T2" fmla="*/ 8 w 130"/>
                <a:gd name="T3" fmla="*/ 88 h 126"/>
                <a:gd name="T4" fmla="*/ 57 w 130"/>
                <a:gd name="T5" fmla="*/ 103 h 126"/>
                <a:gd name="T6" fmla="*/ 111 w 130"/>
                <a:gd name="T7" fmla="*/ 73 h 126"/>
                <a:gd name="T8" fmla="*/ 100 w 130"/>
                <a:gd name="T9" fmla="*/ 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126">
                  <a:moveTo>
                    <a:pt x="100" y="1"/>
                  </a:moveTo>
                  <a:cubicBezTo>
                    <a:pt x="75" y="2"/>
                    <a:pt x="0" y="52"/>
                    <a:pt x="8" y="88"/>
                  </a:cubicBezTo>
                  <a:cubicBezTo>
                    <a:pt x="17" y="126"/>
                    <a:pt x="32" y="111"/>
                    <a:pt x="57" y="103"/>
                  </a:cubicBezTo>
                  <a:cubicBezTo>
                    <a:pt x="57" y="103"/>
                    <a:pt x="110" y="74"/>
                    <a:pt x="111" y="73"/>
                  </a:cubicBezTo>
                  <a:cubicBezTo>
                    <a:pt x="130" y="60"/>
                    <a:pt x="129" y="0"/>
                    <a:pt x="100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7" name="Freeform 174">
              <a:extLst>
                <a:ext uri="{FF2B5EF4-FFF2-40B4-BE49-F238E27FC236}">
                  <a16:creationId xmlns:a16="http://schemas.microsoft.com/office/drawing/2014/main" id="{F4E1116C-2B10-9F5C-8CB4-86BA87088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65338" y="3165475"/>
              <a:ext cx="514350" cy="887413"/>
            </a:xfrm>
            <a:custGeom>
              <a:avLst/>
              <a:gdLst>
                <a:gd name="T0" fmla="*/ 73 w 137"/>
                <a:gd name="T1" fmla="*/ 71 h 236"/>
                <a:gd name="T2" fmla="*/ 57 w 137"/>
                <a:gd name="T3" fmla="*/ 0 h 236"/>
                <a:gd name="T4" fmla="*/ 48 w 137"/>
                <a:gd name="T5" fmla="*/ 196 h 236"/>
                <a:gd name="T6" fmla="*/ 137 w 137"/>
                <a:gd name="T7" fmla="*/ 179 h 236"/>
                <a:gd name="T8" fmla="*/ 73 w 137"/>
                <a:gd name="T9" fmla="*/ 7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236">
                  <a:moveTo>
                    <a:pt x="73" y="71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0" y="38"/>
                    <a:pt x="50" y="146"/>
                    <a:pt x="48" y="196"/>
                  </a:cubicBezTo>
                  <a:cubicBezTo>
                    <a:pt x="45" y="236"/>
                    <a:pt x="116" y="202"/>
                    <a:pt x="137" y="179"/>
                  </a:cubicBezTo>
                  <a:lnTo>
                    <a:pt x="73" y="7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8" name="Freeform 175">
              <a:extLst>
                <a:ext uri="{FF2B5EF4-FFF2-40B4-BE49-F238E27FC236}">
                  <a16:creationId xmlns:a16="http://schemas.microsoft.com/office/drawing/2014/main" id="{8EABC751-19AE-7A1E-3252-B6614CDB5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33976" y="2609850"/>
              <a:ext cx="327025" cy="585788"/>
            </a:xfrm>
            <a:custGeom>
              <a:avLst/>
              <a:gdLst>
                <a:gd name="T0" fmla="*/ 77 w 87"/>
                <a:gd name="T1" fmla="*/ 129 h 156"/>
                <a:gd name="T2" fmla="*/ 38 w 87"/>
                <a:gd name="T3" fmla="*/ 9 h 156"/>
                <a:gd name="T4" fmla="*/ 4 w 87"/>
                <a:gd name="T5" fmla="*/ 45 h 156"/>
                <a:gd name="T6" fmla="*/ 7 w 87"/>
                <a:gd name="T7" fmla="*/ 108 h 156"/>
                <a:gd name="T8" fmla="*/ 77 w 87"/>
                <a:gd name="T9" fmla="*/ 12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56">
                  <a:moveTo>
                    <a:pt x="77" y="129"/>
                  </a:moveTo>
                  <a:cubicBezTo>
                    <a:pt x="87" y="106"/>
                    <a:pt x="74" y="17"/>
                    <a:pt x="38" y="9"/>
                  </a:cubicBezTo>
                  <a:cubicBezTo>
                    <a:pt x="0" y="0"/>
                    <a:pt x="7" y="20"/>
                    <a:pt x="4" y="45"/>
                  </a:cubicBezTo>
                  <a:cubicBezTo>
                    <a:pt x="4" y="46"/>
                    <a:pt x="6" y="107"/>
                    <a:pt x="7" y="108"/>
                  </a:cubicBezTo>
                  <a:cubicBezTo>
                    <a:pt x="10" y="130"/>
                    <a:pt x="65" y="156"/>
                    <a:pt x="77" y="129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9" name="Freeform 176">
              <a:extLst>
                <a:ext uri="{FF2B5EF4-FFF2-40B4-BE49-F238E27FC236}">
                  <a16:creationId xmlns:a16="http://schemas.microsoft.com/office/drawing/2014/main" id="{3A2224D1-73C2-9473-0622-27A857597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97438" y="2978150"/>
              <a:ext cx="236538" cy="866775"/>
            </a:xfrm>
            <a:custGeom>
              <a:avLst/>
              <a:gdLst>
                <a:gd name="T0" fmla="*/ 50 w 63"/>
                <a:gd name="T1" fmla="*/ 0 h 231"/>
                <a:gd name="T2" fmla="*/ 1 w 63"/>
                <a:gd name="T3" fmla="*/ 104 h 231"/>
                <a:gd name="T4" fmla="*/ 27 w 63"/>
                <a:gd name="T5" fmla="*/ 209 h 231"/>
                <a:gd name="T6" fmla="*/ 55 w 63"/>
                <a:gd name="T7" fmla="*/ 222 h 231"/>
                <a:gd name="T8" fmla="*/ 32 w 63"/>
                <a:gd name="T9" fmla="*/ 125 h 231"/>
                <a:gd name="T10" fmla="*/ 45 w 63"/>
                <a:gd name="T11" fmla="*/ 46 h 231"/>
                <a:gd name="T12" fmla="*/ 62 w 63"/>
                <a:gd name="T13" fmla="*/ 8 h 231"/>
                <a:gd name="T14" fmla="*/ 50 w 63"/>
                <a:gd name="T1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231">
                  <a:moveTo>
                    <a:pt x="50" y="0"/>
                  </a:moveTo>
                  <a:cubicBezTo>
                    <a:pt x="25" y="25"/>
                    <a:pt x="0" y="68"/>
                    <a:pt x="1" y="104"/>
                  </a:cubicBezTo>
                  <a:cubicBezTo>
                    <a:pt x="4" y="152"/>
                    <a:pt x="6" y="167"/>
                    <a:pt x="27" y="209"/>
                  </a:cubicBezTo>
                  <a:cubicBezTo>
                    <a:pt x="30" y="216"/>
                    <a:pt x="47" y="231"/>
                    <a:pt x="55" y="222"/>
                  </a:cubicBezTo>
                  <a:cubicBezTo>
                    <a:pt x="60" y="217"/>
                    <a:pt x="33" y="148"/>
                    <a:pt x="32" y="125"/>
                  </a:cubicBezTo>
                  <a:cubicBezTo>
                    <a:pt x="31" y="99"/>
                    <a:pt x="37" y="71"/>
                    <a:pt x="45" y="46"/>
                  </a:cubicBezTo>
                  <a:cubicBezTo>
                    <a:pt x="48" y="35"/>
                    <a:pt x="62" y="10"/>
                    <a:pt x="62" y="8"/>
                  </a:cubicBezTo>
                  <a:cubicBezTo>
                    <a:pt x="63" y="3"/>
                    <a:pt x="51" y="0"/>
                    <a:pt x="50" y="0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0" name="Freeform 177">
              <a:extLst>
                <a:ext uri="{FF2B5EF4-FFF2-40B4-BE49-F238E27FC236}">
                  <a16:creationId xmlns:a16="http://schemas.microsoft.com/office/drawing/2014/main" id="{484A15FB-9371-4F40-02B0-BE2A40EF2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89126" y="3098800"/>
              <a:ext cx="508000" cy="825500"/>
            </a:xfrm>
            <a:custGeom>
              <a:avLst/>
              <a:gdLst>
                <a:gd name="T0" fmla="*/ 11 w 135"/>
                <a:gd name="T1" fmla="*/ 5 h 220"/>
                <a:gd name="T2" fmla="*/ 21 w 135"/>
                <a:gd name="T3" fmla="*/ 127 h 220"/>
                <a:gd name="T4" fmla="*/ 100 w 135"/>
                <a:gd name="T5" fmla="*/ 210 h 220"/>
                <a:gd name="T6" fmla="*/ 133 w 135"/>
                <a:gd name="T7" fmla="*/ 207 h 220"/>
                <a:gd name="T8" fmla="*/ 60 w 135"/>
                <a:gd name="T9" fmla="*/ 130 h 220"/>
                <a:gd name="T10" fmla="*/ 30 w 135"/>
                <a:gd name="T11" fmla="*/ 50 h 220"/>
                <a:gd name="T12" fmla="*/ 25 w 135"/>
                <a:gd name="T13" fmla="*/ 5 h 220"/>
                <a:gd name="T14" fmla="*/ 11 w 135"/>
                <a:gd name="T15" fmla="*/ 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5" h="220">
                  <a:moveTo>
                    <a:pt x="11" y="5"/>
                  </a:moveTo>
                  <a:cubicBezTo>
                    <a:pt x="1" y="41"/>
                    <a:pt x="0" y="94"/>
                    <a:pt x="21" y="127"/>
                  </a:cubicBezTo>
                  <a:cubicBezTo>
                    <a:pt x="48" y="170"/>
                    <a:pt x="58" y="182"/>
                    <a:pt x="100" y="210"/>
                  </a:cubicBezTo>
                  <a:cubicBezTo>
                    <a:pt x="107" y="215"/>
                    <a:pt x="130" y="220"/>
                    <a:pt x="133" y="207"/>
                  </a:cubicBezTo>
                  <a:cubicBezTo>
                    <a:pt x="135" y="200"/>
                    <a:pt x="73" y="151"/>
                    <a:pt x="60" y="130"/>
                  </a:cubicBezTo>
                  <a:cubicBezTo>
                    <a:pt x="45" y="107"/>
                    <a:pt x="35" y="77"/>
                    <a:pt x="30" y="50"/>
                  </a:cubicBezTo>
                  <a:cubicBezTo>
                    <a:pt x="27" y="38"/>
                    <a:pt x="26" y="7"/>
                    <a:pt x="25" y="5"/>
                  </a:cubicBezTo>
                  <a:cubicBezTo>
                    <a:pt x="24" y="0"/>
                    <a:pt x="11" y="3"/>
                    <a:pt x="11" y="5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1" name="Freeform 178">
              <a:extLst>
                <a:ext uri="{FF2B5EF4-FFF2-40B4-BE49-F238E27FC236}">
                  <a16:creationId xmlns:a16="http://schemas.microsoft.com/office/drawing/2014/main" id="{4413A9B5-E77E-5330-A3C2-AB6F3733C5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5413" y="2389187"/>
              <a:ext cx="663575" cy="592138"/>
            </a:xfrm>
            <a:custGeom>
              <a:avLst/>
              <a:gdLst>
                <a:gd name="T0" fmla="*/ 19 w 177"/>
                <a:gd name="T1" fmla="*/ 32 h 158"/>
                <a:gd name="T2" fmla="*/ 39 w 177"/>
                <a:gd name="T3" fmla="*/ 147 h 158"/>
                <a:gd name="T4" fmla="*/ 172 w 177"/>
                <a:gd name="T5" fmla="*/ 127 h 158"/>
                <a:gd name="T6" fmla="*/ 163 w 177"/>
                <a:gd name="T7" fmla="*/ 24 h 158"/>
                <a:gd name="T8" fmla="*/ 19 w 177"/>
                <a:gd name="T9" fmla="*/ 32 h 158"/>
                <a:gd name="T10" fmla="*/ 46 w 177"/>
                <a:gd name="T11" fmla="*/ 76 h 158"/>
                <a:gd name="T12" fmla="*/ 45 w 177"/>
                <a:gd name="T13" fmla="*/ 50 h 158"/>
                <a:gd name="T14" fmla="*/ 141 w 177"/>
                <a:gd name="T15" fmla="*/ 60 h 158"/>
                <a:gd name="T16" fmla="*/ 148 w 177"/>
                <a:gd name="T17" fmla="*/ 106 h 158"/>
                <a:gd name="T18" fmla="*/ 110 w 177"/>
                <a:gd name="T19" fmla="*/ 123 h 158"/>
                <a:gd name="T20" fmla="*/ 56 w 177"/>
                <a:gd name="T21" fmla="*/ 123 h 158"/>
                <a:gd name="T22" fmla="*/ 53 w 177"/>
                <a:gd name="T23" fmla="*/ 90 h 158"/>
                <a:gd name="T24" fmla="*/ 65 w 177"/>
                <a:gd name="T25" fmla="*/ 82 h 158"/>
                <a:gd name="T26" fmla="*/ 46 w 177"/>
                <a:gd name="T27" fmla="*/ 7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58">
                  <a:moveTo>
                    <a:pt x="19" y="32"/>
                  </a:moveTo>
                  <a:cubicBezTo>
                    <a:pt x="16" y="62"/>
                    <a:pt x="0" y="137"/>
                    <a:pt x="39" y="147"/>
                  </a:cubicBezTo>
                  <a:cubicBezTo>
                    <a:pt x="59" y="152"/>
                    <a:pt x="167" y="158"/>
                    <a:pt x="172" y="127"/>
                  </a:cubicBezTo>
                  <a:cubicBezTo>
                    <a:pt x="177" y="97"/>
                    <a:pt x="170" y="55"/>
                    <a:pt x="163" y="24"/>
                  </a:cubicBezTo>
                  <a:cubicBezTo>
                    <a:pt x="158" y="0"/>
                    <a:pt x="21" y="5"/>
                    <a:pt x="19" y="32"/>
                  </a:cubicBezTo>
                  <a:close/>
                  <a:moveTo>
                    <a:pt x="46" y="76"/>
                  </a:moveTo>
                  <a:cubicBezTo>
                    <a:pt x="46" y="67"/>
                    <a:pt x="44" y="58"/>
                    <a:pt x="45" y="50"/>
                  </a:cubicBezTo>
                  <a:cubicBezTo>
                    <a:pt x="46" y="36"/>
                    <a:pt x="130" y="22"/>
                    <a:pt x="141" y="60"/>
                  </a:cubicBezTo>
                  <a:cubicBezTo>
                    <a:pt x="146" y="79"/>
                    <a:pt x="146" y="87"/>
                    <a:pt x="148" y="106"/>
                  </a:cubicBezTo>
                  <a:cubicBezTo>
                    <a:pt x="149" y="124"/>
                    <a:pt x="124" y="120"/>
                    <a:pt x="110" y="123"/>
                  </a:cubicBezTo>
                  <a:cubicBezTo>
                    <a:pt x="102" y="125"/>
                    <a:pt x="65" y="125"/>
                    <a:pt x="56" y="123"/>
                  </a:cubicBezTo>
                  <a:cubicBezTo>
                    <a:pt x="47" y="121"/>
                    <a:pt x="43" y="92"/>
                    <a:pt x="53" y="90"/>
                  </a:cubicBezTo>
                  <a:cubicBezTo>
                    <a:pt x="54" y="89"/>
                    <a:pt x="74" y="87"/>
                    <a:pt x="65" y="82"/>
                  </a:cubicBezTo>
                  <a:cubicBezTo>
                    <a:pt x="57" y="79"/>
                    <a:pt x="48" y="85"/>
                    <a:pt x="46" y="7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2" name="Freeform 179">
              <a:extLst>
                <a:ext uri="{FF2B5EF4-FFF2-40B4-BE49-F238E27FC236}">
                  <a16:creationId xmlns:a16="http://schemas.microsoft.com/office/drawing/2014/main" id="{5BA0FCC9-8CD6-3630-6A68-6585D9E7CF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778251" y="2617787"/>
              <a:ext cx="425450" cy="420688"/>
            </a:xfrm>
            <a:custGeom>
              <a:avLst/>
              <a:gdLst>
                <a:gd name="T0" fmla="*/ 86 w 113"/>
                <a:gd name="T1" fmla="*/ 97 h 112"/>
                <a:gd name="T2" fmla="*/ 92 w 113"/>
                <a:gd name="T3" fmla="*/ 27 h 112"/>
                <a:gd name="T4" fmla="*/ 11 w 113"/>
                <a:gd name="T5" fmla="*/ 17 h 112"/>
                <a:gd name="T6" fmla="*/ 0 w 113"/>
                <a:gd name="T7" fmla="*/ 79 h 112"/>
                <a:gd name="T8" fmla="*/ 86 w 113"/>
                <a:gd name="T9" fmla="*/ 97 h 112"/>
                <a:gd name="T10" fmla="*/ 76 w 113"/>
                <a:gd name="T11" fmla="*/ 67 h 112"/>
                <a:gd name="T12" fmla="*/ 73 w 113"/>
                <a:gd name="T13" fmla="*/ 82 h 112"/>
                <a:gd name="T14" fmla="*/ 19 w 113"/>
                <a:gd name="T15" fmla="*/ 61 h 112"/>
                <a:gd name="T16" fmla="*/ 22 w 113"/>
                <a:gd name="T17" fmla="*/ 34 h 112"/>
                <a:gd name="T18" fmla="*/ 47 w 113"/>
                <a:gd name="T19" fmla="*/ 29 h 112"/>
                <a:gd name="T20" fmla="*/ 78 w 113"/>
                <a:gd name="T21" fmla="*/ 38 h 112"/>
                <a:gd name="T22" fmla="*/ 75 w 113"/>
                <a:gd name="T23" fmla="*/ 58 h 112"/>
                <a:gd name="T24" fmla="*/ 67 w 113"/>
                <a:gd name="T25" fmla="*/ 60 h 112"/>
                <a:gd name="T26" fmla="*/ 76 w 113"/>
                <a:gd name="T27" fmla="*/ 6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112">
                  <a:moveTo>
                    <a:pt x="86" y="97"/>
                  </a:moveTo>
                  <a:cubicBezTo>
                    <a:pt x="93" y="80"/>
                    <a:pt x="113" y="38"/>
                    <a:pt x="92" y="27"/>
                  </a:cubicBezTo>
                  <a:cubicBezTo>
                    <a:pt x="81" y="20"/>
                    <a:pt x="19" y="0"/>
                    <a:pt x="11" y="17"/>
                  </a:cubicBezTo>
                  <a:cubicBezTo>
                    <a:pt x="3" y="34"/>
                    <a:pt x="1" y="60"/>
                    <a:pt x="0" y="79"/>
                  </a:cubicBezTo>
                  <a:cubicBezTo>
                    <a:pt x="0" y="94"/>
                    <a:pt x="80" y="112"/>
                    <a:pt x="86" y="97"/>
                  </a:cubicBezTo>
                  <a:close/>
                  <a:moveTo>
                    <a:pt x="76" y="67"/>
                  </a:moveTo>
                  <a:cubicBezTo>
                    <a:pt x="75" y="72"/>
                    <a:pt x="75" y="78"/>
                    <a:pt x="73" y="82"/>
                  </a:cubicBezTo>
                  <a:cubicBezTo>
                    <a:pt x="71" y="90"/>
                    <a:pt x="19" y="86"/>
                    <a:pt x="19" y="61"/>
                  </a:cubicBezTo>
                  <a:cubicBezTo>
                    <a:pt x="19" y="49"/>
                    <a:pt x="20" y="45"/>
                    <a:pt x="22" y="34"/>
                  </a:cubicBezTo>
                  <a:cubicBezTo>
                    <a:pt x="24" y="23"/>
                    <a:pt x="38" y="29"/>
                    <a:pt x="47" y="29"/>
                  </a:cubicBezTo>
                  <a:cubicBezTo>
                    <a:pt x="52" y="30"/>
                    <a:pt x="73" y="35"/>
                    <a:pt x="78" y="38"/>
                  </a:cubicBezTo>
                  <a:cubicBezTo>
                    <a:pt x="83" y="40"/>
                    <a:pt x="81" y="58"/>
                    <a:pt x="75" y="58"/>
                  </a:cubicBezTo>
                  <a:cubicBezTo>
                    <a:pt x="74" y="58"/>
                    <a:pt x="62" y="56"/>
                    <a:pt x="67" y="60"/>
                  </a:cubicBezTo>
                  <a:cubicBezTo>
                    <a:pt x="71" y="64"/>
                    <a:pt x="77" y="61"/>
                    <a:pt x="76" y="67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3" name="Freeform 180">
              <a:extLst>
                <a:ext uri="{FF2B5EF4-FFF2-40B4-BE49-F238E27FC236}">
                  <a16:creationId xmlns:a16="http://schemas.microsoft.com/office/drawing/2014/main" id="{38BF3A78-ADE9-54DE-1B7B-9EF5A4B8BC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844926" y="3241675"/>
              <a:ext cx="404813" cy="363538"/>
            </a:xfrm>
            <a:custGeom>
              <a:avLst/>
              <a:gdLst>
                <a:gd name="T0" fmla="*/ 93 w 108"/>
                <a:gd name="T1" fmla="*/ 81 h 97"/>
                <a:gd name="T2" fmla="*/ 85 w 108"/>
                <a:gd name="T3" fmla="*/ 11 h 97"/>
                <a:gd name="T4" fmla="*/ 4 w 108"/>
                <a:gd name="T5" fmla="*/ 18 h 97"/>
                <a:gd name="T6" fmla="*/ 6 w 108"/>
                <a:gd name="T7" fmla="*/ 81 h 97"/>
                <a:gd name="T8" fmla="*/ 93 w 108"/>
                <a:gd name="T9" fmla="*/ 81 h 97"/>
                <a:gd name="T10" fmla="*/ 78 w 108"/>
                <a:gd name="T11" fmla="*/ 54 h 97"/>
                <a:gd name="T12" fmla="*/ 78 w 108"/>
                <a:gd name="T13" fmla="*/ 69 h 97"/>
                <a:gd name="T14" fmla="*/ 20 w 108"/>
                <a:gd name="T15" fmla="*/ 60 h 97"/>
                <a:gd name="T16" fmla="*/ 18 w 108"/>
                <a:gd name="T17" fmla="*/ 32 h 97"/>
                <a:gd name="T18" fmla="*/ 41 w 108"/>
                <a:gd name="T19" fmla="*/ 23 h 97"/>
                <a:gd name="T20" fmla="*/ 74 w 108"/>
                <a:gd name="T21" fmla="*/ 24 h 97"/>
                <a:gd name="T22" fmla="*/ 75 w 108"/>
                <a:gd name="T23" fmla="*/ 45 h 97"/>
                <a:gd name="T24" fmla="*/ 67 w 108"/>
                <a:gd name="T25" fmla="*/ 49 h 97"/>
                <a:gd name="T26" fmla="*/ 78 w 108"/>
                <a:gd name="T27" fmla="*/ 5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8" h="97">
                  <a:moveTo>
                    <a:pt x="93" y="81"/>
                  </a:moveTo>
                  <a:cubicBezTo>
                    <a:pt x="96" y="63"/>
                    <a:pt x="108" y="18"/>
                    <a:pt x="85" y="11"/>
                  </a:cubicBezTo>
                  <a:cubicBezTo>
                    <a:pt x="73" y="7"/>
                    <a:pt x="8" y="0"/>
                    <a:pt x="4" y="18"/>
                  </a:cubicBezTo>
                  <a:cubicBezTo>
                    <a:pt x="0" y="36"/>
                    <a:pt x="3" y="62"/>
                    <a:pt x="6" y="81"/>
                  </a:cubicBezTo>
                  <a:cubicBezTo>
                    <a:pt x="8" y="96"/>
                    <a:pt x="91" y="97"/>
                    <a:pt x="93" y="81"/>
                  </a:cubicBezTo>
                  <a:close/>
                  <a:moveTo>
                    <a:pt x="78" y="54"/>
                  </a:moveTo>
                  <a:cubicBezTo>
                    <a:pt x="78" y="59"/>
                    <a:pt x="79" y="64"/>
                    <a:pt x="78" y="69"/>
                  </a:cubicBezTo>
                  <a:cubicBezTo>
                    <a:pt x="77" y="77"/>
                    <a:pt x="26" y="83"/>
                    <a:pt x="20" y="60"/>
                  </a:cubicBezTo>
                  <a:cubicBezTo>
                    <a:pt x="18" y="48"/>
                    <a:pt x="18" y="43"/>
                    <a:pt x="18" y="32"/>
                  </a:cubicBezTo>
                  <a:cubicBezTo>
                    <a:pt x="17" y="21"/>
                    <a:pt x="32" y="24"/>
                    <a:pt x="41" y="23"/>
                  </a:cubicBezTo>
                  <a:cubicBezTo>
                    <a:pt x="46" y="22"/>
                    <a:pt x="68" y="23"/>
                    <a:pt x="74" y="24"/>
                  </a:cubicBezTo>
                  <a:cubicBezTo>
                    <a:pt x="79" y="26"/>
                    <a:pt x="81" y="44"/>
                    <a:pt x="75" y="45"/>
                  </a:cubicBezTo>
                  <a:cubicBezTo>
                    <a:pt x="74" y="45"/>
                    <a:pt x="62" y="46"/>
                    <a:pt x="67" y="49"/>
                  </a:cubicBezTo>
                  <a:cubicBezTo>
                    <a:pt x="72" y="51"/>
                    <a:pt x="77" y="48"/>
                    <a:pt x="78" y="54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4" name="Freeform 181">
              <a:extLst>
                <a:ext uri="{FF2B5EF4-FFF2-40B4-BE49-F238E27FC236}">
                  <a16:creationId xmlns:a16="http://schemas.microsoft.com/office/drawing/2014/main" id="{5D46F939-8C0B-1B2D-D215-AA83C7ADD8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736976" y="3962400"/>
              <a:ext cx="315913" cy="285750"/>
            </a:xfrm>
            <a:custGeom>
              <a:avLst/>
              <a:gdLst>
                <a:gd name="T0" fmla="*/ 78 w 84"/>
                <a:gd name="T1" fmla="*/ 56 h 76"/>
                <a:gd name="T2" fmla="*/ 65 w 84"/>
                <a:gd name="T3" fmla="*/ 2 h 76"/>
                <a:gd name="T4" fmla="*/ 1 w 84"/>
                <a:gd name="T5" fmla="*/ 16 h 76"/>
                <a:gd name="T6" fmla="*/ 9 w 84"/>
                <a:gd name="T7" fmla="*/ 65 h 76"/>
                <a:gd name="T8" fmla="*/ 78 w 84"/>
                <a:gd name="T9" fmla="*/ 56 h 76"/>
                <a:gd name="T10" fmla="*/ 63 w 84"/>
                <a:gd name="T11" fmla="*/ 36 h 76"/>
                <a:gd name="T12" fmla="*/ 65 w 84"/>
                <a:gd name="T13" fmla="*/ 49 h 76"/>
                <a:gd name="T14" fmla="*/ 18 w 84"/>
                <a:gd name="T15" fmla="*/ 47 h 76"/>
                <a:gd name="T16" fmla="*/ 14 w 84"/>
                <a:gd name="T17" fmla="*/ 25 h 76"/>
                <a:gd name="T18" fmla="*/ 31 w 84"/>
                <a:gd name="T19" fmla="*/ 16 h 76"/>
                <a:gd name="T20" fmla="*/ 57 w 84"/>
                <a:gd name="T21" fmla="*/ 14 h 76"/>
                <a:gd name="T22" fmla="*/ 60 w 84"/>
                <a:gd name="T23" fmla="*/ 30 h 76"/>
                <a:gd name="T24" fmla="*/ 54 w 84"/>
                <a:gd name="T25" fmla="*/ 34 h 76"/>
                <a:gd name="T26" fmla="*/ 63 w 84"/>
                <a:gd name="T27" fmla="*/ 3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4" h="76">
                  <a:moveTo>
                    <a:pt x="78" y="56"/>
                  </a:moveTo>
                  <a:cubicBezTo>
                    <a:pt x="79" y="42"/>
                    <a:pt x="84" y="5"/>
                    <a:pt x="65" y="2"/>
                  </a:cubicBezTo>
                  <a:cubicBezTo>
                    <a:pt x="55" y="0"/>
                    <a:pt x="2" y="1"/>
                    <a:pt x="1" y="16"/>
                  </a:cubicBezTo>
                  <a:cubicBezTo>
                    <a:pt x="0" y="30"/>
                    <a:pt x="4" y="50"/>
                    <a:pt x="9" y="65"/>
                  </a:cubicBezTo>
                  <a:cubicBezTo>
                    <a:pt x="12" y="76"/>
                    <a:pt x="78" y="69"/>
                    <a:pt x="78" y="56"/>
                  </a:cubicBezTo>
                  <a:close/>
                  <a:moveTo>
                    <a:pt x="63" y="36"/>
                  </a:moveTo>
                  <a:cubicBezTo>
                    <a:pt x="64" y="40"/>
                    <a:pt x="65" y="45"/>
                    <a:pt x="65" y="49"/>
                  </a:cubicBezTo>
                  <a:cubicBezTo>
                    <a:pt x="65" y="55"/>
                    <a:pt x="25" y="65"/>
                    <a:pt x="18" y="47"/>
                  </a:cubicBezTo>
                  <a:cubicBezTo>
                    <a:pt x="15" y="38"/>
                    <a:pt x="15" y="34"/>
                    <a:pt x="14" y="25"/>
                  </a:cubicBezTo>
                  <a:cubicBezTo>
                    <a:pt x="12" y="16"/>
                    <a:pt x="24" y="18"/>
                    <a:pt x="31" y="16"/>
                  </a:cubicBezTo>
                  <a:cubicBezTo>
                    <a:pt x="35" y="15"/>
                    <a:pt x="52" y="13"/>
                    <a:pt x="57" y="14"/>
                  </a:cubicBezTo>
                  <a:cubicBezTo>
                    <a:pt x="62" y="14"/>
                    <a:pt x="65" y="28"/>
                    <a:pt x="60" y="30"/>
                  </a:cubicBezTo>
                  <a:cubicBezTo>
                    <a:pt x="59" y="30"/>
                    <a:pt x="50" y="32"/>
                    <a:pt x="54" y="34"/>
                  </a:cubicBezTo>
                  <a:cubicBezTo>
                    <a:pt x="58" y="35"/>
                    <a:pt x="62" y="32"/>
                    <a:pt x="63" y="3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5" name="Freeform 182">
              <a:extLst>
                <a:ext uri="{FF2B5EF4-FFF2-40B4-BE49-F238E27FC236}">
                  <a16:creationId xmlns:a16="http://schemas.microsoft.com/office/drawing/2014/main" id="{04D5B9DF-0F40-6BF7-D847-D413135689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81251" y="3924300"/>
              <a:ext cx="447675" cy="431800"/>
            </a:xfrm>
            <a:custGeom>
              <a:avLst/>
              <a:gdLst>
                <a:gd name="T0" fmla="*/ 116 w 119"/>
                <a:gd name="T1" fmla="*/ 73 h 115"/>
                <a:gd name="T2" fmla="*/ 86 w 119"/>
                <a:gd name="T3" fmla="*/ 0 h 115"/>
                <a:gd name="T4" fmla="*/ 1 w 119"/>
                <a:gd name="T5" fmla="*/ 34 h 115"/>
                <a:gd name="T6" fmla="*/ 23 w 119"/>
                <a:gd name="T7" fmla="*/ 100 h 115"/>
                <a:gd name="T8" fmla="*/ 116 w 119"/>
                <a:gd name="T9" fmla="*/ 73 h 115"/>
                <a:gd name="T10" fmla="*/ 91 w 119"/>
                <a:gd name="T11" fmla="*/ 48 h 115"/>
                <a:gd name="T12" fmla="*/ 96 w 119"/>
                <a:gd name="T13" fmla="*/ 65 h 115"/>
                <a:gd name="T14" fmla="*/ 32 w 119"/>
                <a:gd name="T15" fmla="*/ 73 h 115"/>
                <a:gd name="T16" fmla="*/ 20 w 119"/>
                <a:gd name="T17" fmla="*/ 44 h 115"/>
                <a:gd name="T18" fmla="*/ 42 w 119"/>
                <a:gd name="T19" fmla="*/ 27 h 115"/>
                <a:gd name="T20" fmla="*/ 78 w 119"/>
                <a:gd name="T21" fmla="*/ 19 h 115"/>
                <a:gd name="T22" fmla="*/ 85 w 119"/>
                <a:gd name="T23" fmla="*/ 40 h 115"/>
                <a:gd name="T24" fmla="*/ 78 w 119"/>
                <a:gd name="T25" fmla="*/ 47 h 115"/>
                <a:gd name="T26" fmla="*/ 91 w 119"/>
                <a:gd name="T27" fmla="*/ 48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115">
                  <a:moveTo>
                    <a:pt x="116" y="73"/>
                  </a:moveTo>
                  <a:cubicBezTo>
                    <a:pt x="114" y="52"/>
                    <a:pt x="112" y="1"/>
                    <a:pt x="86" y="0"/>
                  </a:cubicBezTo>
                  <a:cubicBezTo>
                    <a:pt x="71" y="0"/>
                    <a:pt x="0" y="13"/>
                    <a:pt x="1" y="34"/>
                  </a:cubicBezTo>
                  <a:cubicBezTo>
                    <a:pt x="2" y="55"/>
                    <a:pt x="13" y="81"/>
                    <a:pt x="23" y="100"/>
                  </a:cubicBezTo>
                  <a:cubicBezTo>
                    <a:pt x="30" y="115"/>
                    <a:pt x="119" y="90"/>
                    <a:pt x="116" y="73"/>
                  </a:cubicBezTo>
                  <a:close/>
                  <a:moveTo>
                    <a:pt x="91" y="48"/>
                  </a:moveTo>
                  <a:cubicBezTo>
                    <a:pt x="93" y="54"/>
                    <a:pt x="96" y="59"/>
                    <a:pt x="96" y="65"/>
                  </a:cubicBezTo>
                  <a:cubicBezTo>
                    <a:pt x="98" y="74"/>
                    <a:pt x="45" y="97"/>
                    <a:pt x="32" y="73"/>
                  </a:cubicBezTo>
                  <a:cubicBezTo>
                    <a:pt x="26" y="62"/>
                    <a:pt x="24" y="56"/>
                    <a:pt x="20" y="44"/>
                  </a:cubicBezTo>
                  <a:cubicBezTo>
                    <a:pt x="17" y="33"/>
                    <a:pt x="34" y="32"/>
                    <a:pt x="42" y="27"/>
                  </a:cubicBezTo>
                  <a:cubicBezTo>
                    <a:pt x="47" y="25"/>
                    <a:pt x="71" y="19"/>
                    <a:pt x="78" y="19"/>
                  </a:cubicBezTo>
                  <a:cubicBezTo>
                    <a:pt x="84" y="19"/>
                    <a:pt x="91" y="37"/>
                    <a:pt x="85" y="40"/>
                  </a:cubicBezTo>
                  <a:cubicBezTo>
                    <a:pt x="84" y="41"/>
                    <a:pt x="72" y="45"/>
                    <a:pt x="78" y="47"/>
                  </a:cubicBezTo>
                  <a:cubicBezTo>
                    <a:pt x="84" y="48"/>
                    <a:pt x="89" y="42"/>
                    <a:pt x="91" y="48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6" name="Freeform 183">
              <a:extLst>
                <a:ext uri="{FF2B5EF4-FFF2-40B4-BE49-F238E27FC236}">
                  <a16:creationId xmlns:a16="http://schemas.microsoft.com/office/drawing/2014/main" id="{B081BADC-DD9B-BD56-8F84-80EF89216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63776" y="3621088"/>
              <a:ext cx="454025" cy="603250"/>
            </a:xfrm>
            <a:custGeom>
              <a:avLst/>
              <a:gdLst>
                <a:gd name="T0" fmla="*/ 69 w 121"/>
                <a:gd name="T1" fmla="*/ 13 h 161"/>
                <a:gd name="T2" fmla="*/ 22 w 121"/>
                <a:gd name="T3" fmla="*/ 130 h 161"/>
                <a:gd name="T4" fmla="*/ 72 w 121"/>
                <a:gd name="T5" fmla="*/ 124 h 161"/>
                <a:gd name="T6" fmla="*/ 110 w 121"/>
                <a:gd name="T7" fmla="*/ 74 h 161"/>
                <a:gd name="T8" fmla="*/ 69 w 121"/>
                <a:gd name="T9" fmla="*/ 1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61">
                  <a:moveTo>
                    <a:pt x="69" y="13"/>
                  </a:moveTo>
                  <a:cubicBezTo>
                    <a:pt x="47" y="25"/>
                    <a:pt x="0" y="101"/>
                    <a:pt x="22" y="130"/>
                  </a:cubicBezTo>
                  <a:cubicBezTo>
                    <a:pt x="46" y="161"/>
                    <a:pt x="53" y="141"/>
                    <a:pt x="72" y="124"/>
                  </a:cubicBezTo>
                  <a:cubicBezTo>
                    <a:pt x="73" y="124"/>
                    <a:pt x="109" y="75"/>
                    <a:pt x="110" y="74"/>
                  </a:cubicBezTo>
                  <a:cubicBezTo>
                    <a:pt x="121" y="55"/>
                    <a:pt x="96" y="0"/>
                    <a:pt x="69" y="1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7" name="Freeform 184">
              <a:extLst>
                <a:ext uri="{FF2B5EF4-FFF2-40B4-BE49-F238E27FC236}">
                  <a16:creationId xmlns:a16="http://schemas.microsoft.com/office/drawing/2014/main" id="{2F7D5159-603F-252D-CC18-96000784E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7201" y="2224087"/>
              <a:ext cx="519113" cy="393700"/>
            </a:xfrm>
            <a:custGeom>
              <a:avLst/>
              <a:gdLst>
                <a:gd name="T0" fmla="*/ 59 w 138"/>
                <a:gd name="T1" fmla="*/ 6 h 105"/>
                <a:gd name="T2" fmla="*/ 16 w 138"/>
                <a:gd name="T3" fmla="*/ 49 h 105"/>
                <a:gd name="T4" fmla="*/ 4 w 138"/>
                <a:gd name="T5" fmla="*/ 80 h 105"/>
                <a:gd name="T6" fmla="*/ 64 w 138"/>
                <a:gd name="T7" fmla="*/ 105 h 105"/>
                <a:gd name="T8" fmla="*/ 125 w 138"/>
                <a:gd name="T9" fmla="*/ 40 h 105"/>
                <a:gd name="T10" fmla="*/ 115 w 138"/>
                <a:gd name="T11" fmla="*/ 26 h 105"/>
                <a:gd name="T12" fmla="*/ 59 w 138"/>
                <a:gd name="T13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105">
                  <a:moveTo>
                    <a:pt x="59" y="6"/>
                  </a:moveTo>
                  <a:cubicBezTo>
                    <a:pt x="37" y="23"/>
                    <a:pt x="32" y="23"/>
                    <a:pt x="16" y="49"/>
                  </a:cubicBezTo>
                  <a:cubicBezTo>
                    <a:pt x="14" y="54"/>
                    <a:pt x="0" y="79"/>
                    <a:pt x="4" y="80"/>
                  </a:cubicBezTo>
                  <a:cubicBezTo>
                    <a:pt x="27" y="87"/>
                    <a:pt x="44" y="93"/>
                    <a:pt x="64" y="105"/>
                  </a:cubicBezTo>
                  <a:cubicBezTo>
                    <a:pt x="70" y="102"/>
                    <a:pt x="112" y="40"/>
                    <a:pt x="125" y="40"/>
                  </a:cubicBezTo>
                  <a:cubicBezTo>
                    <a:pt x="138" y="40"/>
                    <a:pt x="118" y="29"/>
                    <a:pt x="115" y="26"/>
                  </a:cubicBezTo>
                  <a:cubicBezTo>
                    <a:pt x="106" y="19"/>
                    <a:pt x="67" y="0"/>
                    <a:pt x="59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8" name="Freeform 185">
              <a:extLst>
                <a:ext uri="{FF2B5EF4-FFF2-40B4-BE49-F238E27FC236}">
                  <a16:creationId xmlns:a16="http://schemas.microsoft.com/office/drawing/2014/main" id="{97D29593-5EF2-0345-E0EE-7145A1476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87463" y="2493962"/>
              <a:ext cx="247650" cy="187325"/>
            </a:xfrm>
            <a:custGeom>
              <a:avLst/>
              <a:gdLst>
                <a:gd name="T0" fmla="*/ 28 w 66"/>
                <a:gd name="T1" fmla="*/ 3 h 50"/>
                <a:gd name="T2" fmla="*/ 8 w 66"/>
                <a:gd name="T3" fmla="*/ 24 h 50"/>
                <a:gd name="T4" fmla="*/ 2 w 66"/>
                <a:gd name="T5" fmla="*/ 39 h 50"/>
                <a:gd name="T6" fmla="*/ 31 w 66"/>
                <a:gd name="T7" fmla="*/ 50 h 50"/>
                <a:gd name="T8" fmla="*/ 60 w 66"/>
                <a:gd name="T9" fmla="*/ 19 h 50"/>
                <a:gd name="T10" fmla="*/ 55 w 66"/>
                <a:gd name="T11" fmla="*/ 13 h 50"/>
                <a:gd name="T12" fmla="*/ 28 w 66"/>
                <a:gd name="T13" fmla="*/ 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50">
                  <a:moveTo>
                    <a:pt x="28" y="3"/>
                  </a:moveTo>
                  <a:cubicBezTo>
                    <a:pt x="18" y="11"/>
                    <a:pt x="15" y="11"/>
                    <a:pt x="8" y="24"/>
                  </a:cubicBezTo>
                  <a:cubicBezTo>
                    <a:pt x="6" y="26"/>
                    <a:pt x="0" y="38"/>
                    <a:pt x="2" y="39"/>
                  </a:cubicBezTo>
                  <a:cubicBezTo>
                    <a:pt x="13" y="42"/>
                    <a:pt x="21" y="44"/>
                    <a:pt x="31" y="50"/>
                  </a:cubicBezTo>
                  <a:cubicBezTo>
                    <a:pt x="33" y="49"/>
                    <a:pt x="53" y="19"/>
                    <a:pt x="60" y="19"/>
                  </a:cubicBezTo>
                  <a:cubicBezTo>
                    <a:pt x="66" y="19"/>
                    <a:pt x="56" y="14"/>
                    <a:pt x="55" y="13"/>
                  </a:cubicBezTo>
                  <a:cubicBezTo>
                    <a:pt x="50" y="9"/>
                    <a:pt x="32" y="0"/>
                    <a:pt x="28" y="3"/>
                  </a:cubicBez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9" name="Freeform 187">
              <a:extLst>
                <a:ext uri="{FF2B5EF4-FFF2-40B4-BE49-F238E27FC236}">
                  <a16:creationId xmlns:a16="http://schemas.microsoft.com/office/drawing/2014/main" id="{65B57404-41D1-722E-A144-B96A909E2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99051" y="-836613"/>
              <a:ext cx="4114800" cy="3135313"/>
            </a:xfrm>
            <a:custGeom>
              <a:avLst/>
              <a:gdLst>
                <a:gd name="T0" fmla="*/ 861 w 1096"/>
                <a:gd name="T1" fmla="*/ 787 h 835"/>
                <a:gd name="T2" fmla="*/ 428 w 1096"/>
                <a:gd name="T3" fmla="*/ 818 h 835"/>
                <a:gd name="T4" fmla="*/ 689 w 1096"/>
                <a:gd name="T5" fmla="*/ 138 h 835"/>
                <a:gd name="T6" fmla="*/ 861 w 1096"/>
                <a:gd name="T7" fmla="*/ 787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6" h="835">
                  <a:moveTo>
                    <a:pt x="861" y="787"/>
                  </a:moveTo>
                  <a:cubicBezTo>
                    <a:pt x="825" y="815"/>
                    <a:pt x="493" y="835"/>
                    <a:pt x="428" y="818"/>
                  </a:cubicBezTo>
                  <a:cubicBezTo>
                    <a:pt x="0" y="678"/>
                    <a:pt x="183" y="0"/>
                    <a:pt x="689" y="138"/>
                  </a:cubicBezTo>
                  <a:cubicBezTo>
                    <a:pt x="1027" y="231"/>
                    <a:pt x="1096" y="608"/>
                    <a:pt x="861" y="7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0" name="Freeform 188">
              <a:extLst>
                <a:ext uri="{FF2B5EF4-FFF2-40B4-BE49-F238E27FC236}">
                  <a16:creationId xmlns:a16="http://schemas.microsoft.com/office/drawing/2014/main" id="{3153486C-50F4-D829-DA19-083005B2B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73651" y="-622301"/>
              <a:ext cx="3805238" cy="2959100"/>
            </a:xfrm>
            <a:custGeom>
              <a:avLst/>
              <a:gdLst>
                <a:gd name="T0" fmla="*/ 795 w 1013"/>
                <a:gd name="T1" fmla="*/ 741 h 788"/>
                <a:gd name="T2" fmla="*/ 398 w 1013"/>
                <a:gd name="T3" fmla="*/ 772 h 788"/>
                <a:gd name="T4" fmla="*/ 635 w 1013"/>
                <a:gd name="T5" fmla="*/ 128 h 788"/>
                <a:gd name="T6" fmla="*/ 795 w 1013"/>
                <a:gd name="T7" fmla="*/ 741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788">
                  <a:moveTo>
                    <a:pt x="795" y="741"/>
                  </a:moveTo>
                  <a:cubicBezTo>
                    <a:pt x="762" y="767"/>
                    <a:pt x="458" y="788"/>
                    <a:pt x="398" y="772"/>
                  </a:cubicBezTo>
                  <a:cubicBezTo>
                    <a:pt x="0" y="641"/>
                    <a:pt x="166" y="0"/>
                    <a:pt x="635" y="128"/>
                  </a:cubicBezTo>
                  <a:cubicBezTo>
                    <a:pt x="949" y="214"/>
                    <a:pt x="1013" y="575"/>
                    <a:pt x="795" y="741"/>
                  </a:cubicBez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1" name="Freeform 189">
              <a:extLst>
                <a:ext uri="{FF2B5EF4-FFF2-40B4-BE49-F238E27FC236}">
                  <a16:creationId xmlns:a16="http://schemas.microsoft.com/office/drawing/2014/main" id="{930C88F8-A9A8-81FF-5D77-451C37816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968876" y="-473076"/>
              <a:ext cx="3571875" cy="2768600"/>
            </a:xfrm>
            <a:custGeom>
              <a:avLst/>
              <a:gdLst>
                <a:gd name="T0" fmla="*/ 377 w 951"/>
                <a:gd name="T1" fmla="*/ 714 h 737"/>
                <a:gd name="T2" fmla="*/ 758 w 951"/>
                <a:gd name="T3" fmla="*/ 691 h 737"/>
                <a:gd name="T4" fmla="*/ 594 w 951"/>
                <a:gd name="T5" fmla="*/ 118 h 737"/>
                <a:gd name="T6" fmla="*/ 339 w 951"/>
                <a:gd name="T7" fmla="*/ 719 h 737"/>
                <a:gd name="T8" fmla="*/ 377 w 951"/>
                <a:gd name="T9" fmla="*/ 714 h 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1" h="737">
                  <a:moveTo>
                    <a:pt x="377" y="714"/>
                  </a:moveTo>
                  <a:cubicBezTo>
                    <a:pt x="503" y="737"/>
                    <a:pt x="632" y="703"/>
                    <a:pt x="758" y="691"/>
                  </a:cubicBezTo>
                  <a:cubicBezTo>
                    <a:pt x="951" y="529"/>
                    <a:pt x="887" y="198"/>
                    <a:pt x="594" y="118"/>
                  </a:cubicBezTo>
                  <a:cubicBezTo>
                    <a:pt x="160" y="0"/>
                    <a:pt x="0" y="572"/>
                    <a:pt x="339" y="719"/>
                  </a:cubicBezTo>
                  <a:cubicBezTo>
                    <a:pt x="350" y="713"/>
                    <a:pt x="363" y="711"/>
                    <a:pt x="377" y="714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2" name="Freeform 190">
              <a:extLst>
                <a:ext uri="{FF2B5EF4-FFF2-40B4-BE49-F238E27FC236}">
                  <a16:creationId xmlns:a16="http://schemas.microsoft.com/office/drawing/2014/main" id="{33A37087-3451-2DC1-4424-468B1D5DE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02151" y="82550"/>
              <a:ext cx="2767013" cy="2141538"/>
            </a:xfrm>
            <a:custGeom>
              <a:avLst/>
              <a:gdLst>
                <a:gd name="T0" fmla="*/ 244 w 737"/>
                <a:gd name="T1" fmla="*/ 559 h 570"/>
                <a:gd name="T2" fmla="*/ 632 w 737"/>
                <a:gd name="T3" fmla="*/ 544 h 570"/>
                <a:gd name="T4" fmla="*/ 683 w 737"/>
                <a:gd name="T5" fmla="*/ 492 h 570"/>
                <a:gd name="T6" fmla="*/ 687 w 737"/>
                <a:gd name="T7" fmla="*/ 475 h 570"/>
                <a:gd name="T8" fmla="*/ 430 w 737"/>
                <a:gd name="T9" fmla="*/ 38 h 570"/>
                <a:gd name="T10" fmla="*/ 53 w 737"/>
                <a:gd name="T11" fmla="*/ 170 h 570"/>
                <a:gd name="T12" fmla="*/ 212 w 737"/>
                <a:gd name="T13" fmla="*/ 570 h 570"/>
                <a:gd name="T14" fmla="*/ 244 w 737"/>
                <a:gd name="T15" fmla="*/ 559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7" h="570">
                  <a:moveTo>
                    <a:pt x="244" y="559"/>
                  </a:moveTo>
                  <a:cubicBezTo>
                    <a:pt x="374" y="563"/>
                    <a:pt x="503" y="550"/>
                    <a:pt x="632" y="544"/>
                  </a:cubicBezTo>
                  <a:cubicBezTo>
                    <a:pt x="651" y="529"/>
                    <a:pt x="668" y="511"/>
                    <a:pt x="683" y="492"/>
                  </a:cubicBezTo>
                  <a:cubicBezTo>
                    <a:pt x="684" y="486"/>
                    <a:pt x="686" y="481"/>
                    <a:pt x="687" y="475"/>
                  </a:cubicBezTo>
                  <a:cubicBezTo>
                    <a:pt x="737" y="283"/>
                    <a:pt x="622" y="87"/>
                    <a:pt x="430" y="38"/>
                  </a:cubicBezTo>
                  <a:cubicBezTo>
                    <a:pt x="285" y="0"/>
                    <a:pt x="138" y="57"/>
                    <a:pt x="53" y="170"/>
                  </a:cubicBezTo>
                  <a:cubicBezTo>
                    <a:pt x="0" y="316"/>
                    <a:pt x="44" y="496"/>
                    <a:pt x="212" y="570"/>
                  </a:cubicBezTo>
                  <a:cubicBezTo>
                    <a:pt x="221" y="563"/>
                    <a:pt x="232" y="558"/>
                    <a:pt x="244" y="5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3" name="Freeform 191">
              <a:extLst>
                <a:ext uri="{FF2B5EF4-FFF2-40B4-BE49-F238E27FC236}">
                  <a16:creationId xmlns:a16="http://schemas.microsoft.com/office/drawing/2014/main" id="{0B646C63-1938-8559-D195-732C12EA5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97101" y="638175"/>
              <a:ext cx="277813" cy="271463"/>
            </a:xfrm>
            <a:custGeom>
              <a:avLst/>
              <a:gdLst>
                <a:gd name="T0" fmla="*/ 45 w 74"/>
                <a:gd name="T1" fmla="*/ 5 h 72"/>
                <a:gd name="T2" fmla="*/ 69 w 74"/>
                <a:gd name="T3" fmla="*/ 44 h 72"/>
                <a:gd name="T4" fmla="*/ 28 w 74"/>
                <a:gd name="T5" fmla="*/ 67 h 72"/>
                <a:gd name="T6" fmla="*/ 4 w 74"/>
                <a:gd name="T7" fmla="*/ 28 h 72"/>
                <a:gd name="T8" fmla="*/ 45 w 74"/>
                <a:gd name="T9" fmla="*/ 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72">
                  <a:moveTo>
                    <a:pt x="45" y="5"/>
                  </a:moveTo>
                  <a:cubicBezTo>
                    <a:pt x="63" y="9"/>
                    <a:pt x="74" y="27"/>
                    <a:pt x="69" y="44"/>
                  </a:cubicBezTo>
                  <a:cubicBezTo>
                    <a:pt x="65" y="62"/>
                    <a:pt x="46" y="72"/>
                    <a:pt x="28" y="67"/>
                  </a:cubicBezTo>
                  <a:cubicBezTo>
                    <a:pt x="10" y="63"/>
                    <a:pt x="0" y="45"/>
                    <a:pt x="4" y="28"/>
                  </a:cubicBezTo>
                  <a:cubicBezTo>
                    <a:pt x="9" y="10"/>
                    <a:pt x="27" y="0"/>
                    <a:pt x="45" y="5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4" name="Freeform 192">
              <a:extLst>
                <a:ext uri="{FF2B5EF4-FFF2-40B4-BE49-F238E27FC236}">
                  <a16:creationId xmlns:a16="http://schemas.microsoft.com/office/drawing/2014/main" id="{F9807707-1820-A1E8-654F-29CE998BE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47888" y="1017587"/>
              <a:ext cx="371475" cy="360363"/>
            </a:xfrm>
            <a:custGeom>
              <a:avLst/>
              <a:gdLst>
                <a:gd name="T0" fmla="*/ 61 w 99"/>
                <a:gd name="T1" fmla="*/ 6 h 96"/>
                <a:gd name="T2" fmla="*/ 93 w 99"/>
                <a:gd name="T3" fmla="*/ 60 h 96"/>
                <a:gd name="T4" fmla="*/ 39 w 99"/>
                <a:gd name="T5" fmla="*/ 90 h 96"/>
                <a:gd name="T6" fmla="*/ 6 w 99"/>
                <a:gd name="T7" fmla="*/ 37 h 96"/>
                <a:gd name="T8" fmla="*/ 61 w 99"/>
                <a:gd name="T9" fmla="*/ 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96">
                  <a:moveTo>
                    <a:pt x="61" y="6"/>
                  </a:moveTo>
                  <a:cubicBezTo>
                    <a:pt x="85" y="13"/>
                    <a:pt x="99" y="36"/>
                    <a:pt x="93" y="60"/>
                  </a:cubicBezTo>
                  <a:cubicBezTo>
                    <a:pt x="87" y="83"/>
                    <a:pt x="63" y="96"/>
                    <a:pt x="39" y="90"/>
                  </a:cubicBezTo>
                  <a:cubicBezTo>
                    <a:pt x="15" y="84"/>
                    <a:pt x="0" y="60"/>
                    <a:pt x="6" y="37"/>
                  </a:cubicBezTo>
                  <a:cubicBezTo>
                    <a:pt x="12" y="14"/>
                    <a:pt x="37" y="0"/>
                    <a:pt x="61" y="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5" name="Freeform 193">
              <a:extLst>
                <a:ext uri="{FF2B5EF4-FFF2-40B4-BE49-F238E27FC236}">
                  <a16:creationId xmlns:a16="http://schemas.microsoft.com/office/drawing/2014/main" id="{7DF1291A-DB46-F290-ACDF-0B7F42A13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35451" y="785812"/>
              <a:ext cx="165100" cy="157163"/>
            </a:xfrm>
            <a:custGeom>
              <a:avLst/>
              <a:gdLst>
                <a:gd name="T0" fmla="*/ 27 w 44"/>
                <a:gd name="T1" fmla="*/ 3 h 42"/>
                <a:gd name="T2" fmla="*/ 41 w 44"/>
                <a:gd name="T3" fmla="*/ 26 h 42"/>
                <a:gd name="T4" fmla="*/ 17 w 44"/>
                <a:gd name="T5" fmla="*/ 40 h 42"/>
                <a:gd name="T6" fmla="*/ 3 w 44"/>
                <a:gd name="T7" fmla="*/ 16 h 42"/>
                <a:gd name="T8" fmla="*/ 27 w 44"/>
                <a:gd name="T9" fmla="*/ 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2">
                  <a:moveTo>
                    <a:pt x="27" y="3"/>
                  </a:moveTo>
                  <a:cubicBezTo>
                    <a:pt x="37" y="6"/>
                    <a:pt x="44" y="16"/>
                    <a:pt x="41" y="26"/>
                  </a:cubicBezTo>
                  <a:cubicBezTo>
                    <a:pt x="39" y="36"/>
                    <a:pt x="28" y="42"/>
                    <a:pt x="17" y="40"/>
                  </a:cubicBezTo>
                  <a:cubicBezTo>
                    <a:pt x="7" y="37"/>
                    <a:pt x="0" y="27"/>
                    <a:pt x="3" y="16"/>
                  </a:cubicBezTo>
                  <a:cubicBezTo>
                    <a:pt x="6" y="6"/>
                    <a:pt x="16" y="0"/>
                    <a:pt x="27" y="3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6" name="Freeform 194">
              <a:extLst>
                <a:ext uri="{FF2B5EF4-FFF2-40B4-BE49-F238E27FC236}">
                  <a16:creationId xmlns:a16="http://schemas.microsoft.com/office/drawing/2014/main" id="{CAF4EC44-2EC2-3272-CCBE-D9EE7FEF4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29076" y="2009775"/>
              <a:ext cx="2527300" cy="288925"/>
            </a:xfrm>
            <a:custGeom>
              <a:avLst/>
              <a:gdLst>
                <a:gd name="T0" fmla="*/ 89 w 673"/>
                <a:gd name="T1" fmla="*/ 36 h 77"/>
                <a:gd name="T2" fmla="*/ 78 w 673"/>
                <a:gd name="T3" fmla="*/ 69 h 77"/>
                <a:gd name="T4" fmla="*/ 352 w 673"/>
                <a:gd name="T5" fmla="*/ 69 h 77"/>
                <a:gd name="T6" fmla="*/ 600 w 673"/>
                <a:gd name="T7" fmla="*/ 46 h 77"/>
                <a:gd name="T8" fmla="*/ 547 w 673"/>
                <a:gd name="T9" fmla="*/ 5 h 77"/>
                <a:gd name="T10" fmla="*/ 363 w 673"/>
                <a:gd name="T11" fmla="*/ 26 h 77"/>
                <a:gd name="T12" fmla="*/ 89 w 673"/>
                <a:gd name="T13" fmla="*/ 3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3" h="77">
                  <a:moveTo>
                    <a:pt x="89" y="36"/>
                  </a:moveTo>
                  <a:cubicBezTo>
                    <a:pt x="52" y="25"/>
                    <a:pt x="0" y="58"/>
                    <a:pt x="78" y="69"/>
                  </a:cubicBezTo>
                  <a:cubicBezTo>
                    <a:pt x="144" y="77"/>
                    <a:pt x="293" y="76"/>
                    <a:pt x="352" y="69"/>
                  </a:cubicBezTo>
                  <a:cubicBezTo>
                    <a:pt x="435" y="59"/>
                    <a:pt x="519" y="61"/>
                    <a:pt x="600" y="46"/>
                  </a:cubicBezTo>
                  <a:cubicBezTo>
                    <a:pt x="673" y="33"/>
                    <a:pt x="585" y="0"/>
                    <a:pt x="547" y="5"/>
                  </a:cubicBezTo>
                  <a:cubicBezTo>
                    <a:pt x="486" y="15"/>
                    <a:pt x="423" y="22"/>
                    <a:pt x="363" y="26"/>
                  </a:cubicBezTo>
                  <a:cubicBezTo>
                    <a:pt x="320" y="29"/>
                    <a:pt x="225" y="38"/>
                    <a:pt x="89" y="36"/>
                  </a:cubicBez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7" name="Freeform 195">
              <a:extLst>
                <a:ext uri="{FF2B5EF4-FFF2-40B4-BE49-F238E27FC236}">
                  <a16:creationId xmlns:a16="http://schemas.microsoft.com/office/drawing/2014/main" id="{4AEABDBC-F426-0EE1-41F6-C6779A0D4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29076" y="2095500"/>
              <a:ext cx="2527300" cy="203200"/>
            </a:xfrm>
            <a:custGeom>
              <a:avLst/>
              <a:gdLst>
                <a:gd name="T0" fmla="*/ 82 w 673"/>
                <a:gd name="T1" fmla="*/ 29 h 54"/>
                <a:gd name="T2" fmla="*/ 78 w 673"/>
                <a:gd name="T3" fmla="*/ 46 h 54"/>
                <a:gd name="T4" fmla="*/ 352 w 673"/>
                <a:gd name="T5" fmla="*/ 46 h 54"/>
                <a:gd name="T6" fmla="*/ 600 w 673"/>
                <a:gd name="T7" fmla="*/ 23 h 54"/>
                <a:gd name="T8" fmla="*/ 552 w 673"/>
                <a:gd name="T9" fmla="*/ 6 h 54"/>
                <a:gd name="T10" fmla="*/ 369 w 673"/>
                <a:gd name="T11" fmla="*/ 23 h 54"/>
                <a:gd name="T12" fmla="*/ 82 w 673"/>
                <a:gd name="T13" fmla="*/ 2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3" h="54">
                  <a:moveTo>
                    <a:pt x="82" y="29"/>
                  </a:moveTo>
                  <a:cubicBezTo>
                    <a:pt x="46" y="18"/>
                    <a:pt x="0" y="35"/>
                    <a:pt x="78" y="46"/>
                  </a:cubicBezTo>
                  <a:cubicBezTo>
                    <a:pt x="144" y="54"/>
                    <a:pt x="293" y="53"/>
                    <a:pt x="352" y="46"/>
                  </a:cubicBezTo>
                  <a:cubicBezTo>
                    <a:pt x="435" y="36"/>
                    <a:pt x="519" y="38"/>
                    <a:pt x="600" y="23"/>
                  </a:cubicBezTo>
                  <a:cubicBezTo>
                    <a:pt x="673" y="10"/>
                    <a:pt x="590" y="0"/>
                    <a:pt x="552" y="6"/>
                  </a:cubicBezTo>
                  <a:cubicBezTo>
                    <a:pt x="492" y="15"/>
                    <a:pt x="428" y="19"/>
                    <a:pt x="369" y="23"/>
                  </a:cubicBezTo>
                  <a:cubicBezTo>
                    <a:pt x="326" y="26"/>
                    <a:pt x="218" y="30"/>
                    <a:pt x="82" y="29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8" name="Freeform 196">
              <a:extLst>
                <a:ext uri="{FF2B5EF4-FFF2-40B4-BE49-F238E27FC236}">
                  <a16:creationId xmlns:a16="http://schemas.microsoft.com/office/drawing/2014/main" id="{E321A8D5-D313-222F-1EF7-47016B7BF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30613" y="6316663"/>
              <a:ext cx="1828800" cy="1185863"/>
            </a:xfrm>
            <a:custGeom>
              <a:avLst/>
              <a:gdLst>
                <a:gd name="T0" fmla="*/ 173 w 487"/>
                <a:gd name="T1" fmla="*/ 9 h 316"/>
                <a:gd name="T2" fmla="*/ 166 w 487"/>
                <a:gd name="T3" fmla="*/ 168 h 316"/>
                <a:gd name="T4" fmla="*/ 32 w 487"/>
                <a:gd name="T5" fmla="*/ 289 h 316"/>
                <a:gd name="T6" fmla="*/ 465 w 487"/>
                <a:gd name="T7" fmla="*/ 298 h 316"/>
                <a:gd name="T8" fmla="*/ 485 w 487"/>
                <a:gd name="T9" fmla="*/ 76 h 316"/>
                <a:gd name="T10" fmla="*/ 487 w 487"/>
                <a:gd name="T11" fmla="*/ 10 h 316"/>
                <a:gd name="T12" fmla="*/ 487 w 487"/>
                <a:gd name="T13" fmla="*/ 0 h 316"/>
                <a:gd name="T14" fmla="*/ 173 w 487"/>
                <a:gd name="T15" fmla="*/ 9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7" h="316">
                  <a:moveTo>
                    <a:pt x="173" y="9"/>
                  </a:moveTo>
                  <a:cubicBezTo>
                    <a:pt x="172" y="114"/>
                    <a:pt x="170" y="168"/>
                    <a:pt x="166" y="168"/>
                  </a:cubicBezTo>
                  <a:cubicBezTo>
                    <a:pt x="131" y="168"/>
                    <a:pt x="0" y="225"/>
                    <a:pt x="32" y="289"/>
                  </a:cubicBezTo>
                  <a:cubicBezTo>
                    <a:pt x="42" y="309"/>
                    <a:pt x="458" y="316"/>
                    <a:pt x="465" y="298"/>
                  </a:cubicBezTo>
                  <a:cubicBezTo>
                    <a:pt x="474" y="268"/>
                    <a:pt x="486" y="160"/>
                    <a:pt x="485" y="76"/>
                  </a:cubicBezTo>
                  <a:cubicBezTo>
                    <a:pt x="485" y="57"/>
                    <a:pt x="487" y="23"/>
                    <a:pt x="487" y="10"/>
                  </a:cubicBezTo>
                  <a:cubicBezTo>
                    <a:pt x="487" y="7"/>
                    <a:pt x="487" y="3"/>
                    <a:pt x="487" y="0"/>
                  </a:cubicBezTo>
                  <a:cubicBezTo>
                    <a:pt x="397" y="42"/>
                    <a:pt x="280" y="42"/>
                    <a:pt x="173" y="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9" name="Freeform 197">
              <a:extLst>
                <a:ext uri="{FF2B5EF4-FFF2-40B4-BE49-F238E27FC236}">
                  <a16:creationId xmlns:a16="http://schemas.microsoft.com/office/drawing/2014/main" id="{EAD3B5FD-09C7-4EB5-932E-18EAA995E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30813" y="722312"/>
              <a:ext cx="138113" cy="6543676"/>
            </a:xfrm>
            <a:custGeom>
              <a:avLst/>
              <a:gdLst>
                <a:gd name="T0" fmla="*/ 0 w 37"/>
                <a:gd name="T1" fmla="*/ 0 h 1743"/>
                <a:gd name="T2" fmla="*/ 37 w 37"/>
                <a:gd name="T3" fmla="*/ 0 h 1743"/>
                <a:gd name="T4" fmla="*/ 37 w 37"/>
                <a:gd name="T5" fmla="*/ 1731 h 1743"/>
                <a:gd name="T6" fmla="*/ 0 w 37"/>
                <a:gd name="T7" fmla="*/ 1731 h 1743"/>
                <a:gd name="T8" fmla="*/ 0 w 37"/>
                <a:gd name="T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743">
                  <a:moveTo>
                    <a:pt x="0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7" y="525"/>
                    <a:pt x="37" y="1205"/>
                    <a:pt x="37" y="1731"/>
                  </a:cubicBezTo>
                  <a:cubicBezTo>
                    <a:pt x="36" y="1743"/>
                    <a:pt x="0" y="1743"/>
                    <a:pt x="0" y="17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D4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0" name="Freeform 198">
              <a:extLst>
                <a:ext uri="{FF2B5EF4-FFF2-40B4-BE49-F238E27FC236}">
                  <a16:creationId xmlns:a16="http://schemas.microsoft.com/office/drawing/2014/main" id="{DCDCD926-1756-A012-464F-E0DD485F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67313" y="722312"/>
              <a:ext cx="74613" cy="6543676"/>
            </a:xfrm>
            <a:custGeom>
              <a:avLst/>
              <a:gdLst>
                <a:gd name="T0" fmla="*/ 0 w 20"/>
                <a:gd name="T1" fmla="*/ 0 h 1743"/>
                <a:gd name="T2" fmla="*/ 20 w 20"/>
                <a:gd name="T3" fmla="*/ 0 h 1743"/>
                <a:gd name="T4" fmla="*/ 20 w 20"/>
                <a:gd name="T5" fmla="*/ 1731 h 1743"/>
                <a:gd name="T6" fmla="*/ 0 w 20"/>
                <a:gd name="T7" fmla="*/ 1731 h 1743"/>
                <a:gd name="T8" fmla="*/ 0 w 20"/>
                <a:gd name="T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743">
                  <a:moveTo>
                    <a:pt x="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525"/>
                    <a:pt x="20" y="1205"/>
                    <a:pt x="20" y="1731"/>
                  </a:cubicBezTo>
                  <a:cubicBezTo>
                    <a:pt x="19" y="1743"/>
                    <a:pt x="0" y="1743"/>
                    <a:pt x="0" y="17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9698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1" name="Freeform 199">
              <a:extLst>
                <a:ext uri="{FF2B5EF4-FFF2-40B4-BE49-F238E27FC236}">
                  <a16:creationId xmlns:a16="http://schemas.microsoft.com/office/drawing/2014/main" id="{D4603C61-6F40-D433-0452-F35592908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29238" y="342900"/>
              <a:ext cx="334963" cy="490538"/>
            </a:xfrm>
            <a:custGeom>
              <a:avLst/>
              <a:gdLst>
                <a:gd name="T0" fmla="*/ 104 w 211"/>
                <a:gd name="T1" fmla="*/ 0 h 309"/>
                <a:gd name="T2" fmla="*/ 0 w 211"/>
                <a:gd name="T3" fmla="*/ 182 h 309"/>
                <a:gd name="T4" fmla="*/ 57 w 211"/>
                <a:gd name="T5" fmla="*/ 309 h 309"/>
                <a:gd name="T6" fmla="*/ 161 w 211"/>
                <a:gd name="T7" fmla="*/ 309 h 309"/>
                <a:gd name="T8" fmla="*/ 211 w 211"/>
                <a:gd name="T9" fmla="*/ 182 h 309"/>
                <a:gd name="T10" fmla="*/ 104 w 211"/>
                <a:gd name="T11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309">
                  <a:moveTo>
                    <a:pt x="104" y="0"/>
                  </a:moveTo>
                  <a:lnTo>
                    <a:pt x="0" y="182"/>
                  </a:lnTo>
                  <a:lnTo>
                    <a:pt x="57" y="309"/>
                  </a:lnTo>
                  <a:lnTo>
                    <a:pt x="161" y="309"/>
                  </a:lnTo>
                  <a:lnTo>
                    <a:pt x="211" y="182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7374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2" name="Freeform 200">
              <a:extLst>
                <a:ext uri="{FF2B5EF4-FFF2-40B4-BE49-F238E27FC236}">
                  <a16:creationId xmlns:a16="http://schemas.microsoft.com/office/drawing/2014/main" id="{4C82E8C9-85B9-EE0D-DB26-7968F4B62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91138" y="387350"/>
              <a:ext cx="236538" cy="346075"/>
            </a:xfrm>
            <a:custGeom>
              <a:avLst/>
              <a:gdLst>
                <a:gd name="T0" fmla="*/ 76 w 149"/>
                <a:gd name="T1" fmla="*/ 0 h 218"/>
                <a:gd name="T2" fmla="*/ 0 w 149"/>
                <a:gd name="T3" fmla="*/ 128 h 218"/>
                <a:gd name="T4" fmla="*/ 40 w 149"/>
                <a:gd name="T5" fmla="*/ 218 h 218"/>
                <a:gd name="T6" fmla="*/ 114 w 149"/>
                <a:gd name="T7" fmla="*/ 218 h 218"/>
                <a:gd name="T8" fmla="*/ 149 w 149"/>
                <a:gd name="T9" fmla="*/ 128 h 218"/>
                <a:gd name="T10" fmla="*/ 76 w 149"/>
                <a:gd name="T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218">
                  <a:moveTo>
                    <a:pt x="76" y="0"/>
                  </a:moveTo>
                  <a:lnTo>
                    <a:pt x="0" y="128"/>
                  </a:lnTo>
                  <a:lnTo>
                    <a:pt x="40" y="218"/>
                  </a:lnTo>
                  <a:lnTo>
                    <a:pt x="114" y="218"/>
                  </a:lnTo>
                  <a:lnTo>
                    <a:pt x="149" y="128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BE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3" name="Freeform 201">
              <a:extLst>
                <a:ext uri="{FF2B5EF4-FFF2-40B4-BE49-F238E27FC236}">
                  <a16:creationId xmlns:a16="http://schemas.microsoft.com/office/drawing/2014/main" id="{5F253696-6D78-3B7B-C67E-B5F1360DA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57801" y="414337"/>
              <a:ext cx="158750" cy="228600"/>
            </a:xfrm>
            <a:custGeom>
              <a:avLst/>
              <a:gdLst>
                <a:gd name="T0" fmla="*/ 50 w 100"/>
                <a:gd name="T1" fmla="*/ 0 h 144"/>
                <a:gd name="T2" fmla="*/ 0 w 100"/>
                <a:gd name="T3" fmla="*/ 85 h 144"/>
                <a:gd name="T4" fmla="*/ 26 w 100"/>
                <a:gd name="T5" fmla="*/ 144 h 144"/>
                <a:gd name="T6" fmla="*/ 76 w 100"/>
                <a:gd name="T7" fmla="*/ 144 h 144"/>
                <a:gd name="T8" fmla="*/ 100 w 100"/>
                <a:gd name="T9" fmla="*/ 85 h 144"/>
                <a:gd name="T10" fmla="*/ 50 w 100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144">
                  <a:moveTo>
                    <a:pt x="50" y="0"/>
                  </a:moveTo>
                  <a:lnTo>
                    <a:pt x="0" y="85"/>
                  </a:lnTo>
                  <a:lnTo>
                    <a:pt x="26" y="144"/>
                  </a:lnTo>
                  <a:lnTo>
                    <a:pt x="76" y="144"/>
                  </a:lnTo>
                  <a:lnTo>
                    <a:pt x="100" y="8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4" name="Freeform 202">
              <a:extLst>
                <a:ext uri="{FF2B5EF4-FFF2-40B4-BE49-F238E27FC236}">
                  <a16:creationId xmlns:a16="http://schemas.microsoft.com/office/drawing/2014/main" id="{E4D5800A-83F6-3989-E88E-E6E0682A8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1188" y="695325"/>
              <a:ext cx="3113088" cy="2640013"/>
            </a:xfrm>
            <a:custGeom>
              <a:avLst/>
              <a:gdLst>
                <a:gd name="T0" fmla="*/ 826 w 829"/>
                <a:gd name="T1" fmla="*/ 76 h 703"/>
                <a:gd name="T2" fmla="*/ 605 w 829"/>
                <a:gd name="T3" fmla="*/ 37 h 703"/>
                <a:gd name="T4" fmla="*/ 0 w 829"/>
                <a:gd name="T5" fmla="*/ 101 h 703"/>
                <a:gd name="T6" fmla="*/ 0 w 829"/>
                <a:gd name="T7" fmla="*/ 681 h 703"/>
                <a:gd name="T8" fmla="*/ 571 w 829"/>
                <a:gd name="T9" fmla="*/ 590 h 703"/>
                <a:gd name="T10" fmla="*/ 826 w 829"/>
                <a:gd name="T11" fmla="*/ 593 h 703"/>
                <a:gd name="T12" fmla="*/ 826 w 829"/>
                <a:gd name="T13" fmla="*/ 76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9" h="703">
                  <a:moveTo>
                    <a:pt x="826" y="76"/>
                  </a:moveTo>
                  <a:cubicBezTo>
                    <a:pt x="826" y="76"/>
                    <a:pt x="829" y="0"/>
                    <a:pt x="605" y="37"/>
                  </a:cubicBezTo>
                  <a:cubicBezTo>
                    <a:pt x="381" y="75"/>
                    <a:pt x="256" y="164"/>
                    <a:pt x="0" y="101"/>
                  </a:cubicBezTo>
                  <a:cubicBezTo>
                    <a:pt x="0" y="681"/>
                    <a:pt x="0" y="681"/>
                    <a:pt x="0" y="681"/>
                  </a:cubicBezTo>
                  <a:cubicBezTo>
                    <a:pt x="0" y="681"/>
                    <a:pt x="375" y="703"/>
                    <a:pt x="571" y="590"/>
                  </a:cubicBezTo>
                  <a:cubicBezTo>
                    <a:pt x="571" y="590"/>
                    <a:pt x="704" y="522"/>
                    <a:pt x="826" y="593"/>
                  </a:cubicBezTo>
                  <a:lnTo>
                    <a:pt x="826" y="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5" name="Freeform 203">
              <a:extLst>
                <a:ext uri="{FF2B5EF4-FFF2-40B4-BE49-F238E27FC236}">
                  <a16:creationId xmlns:a16="http://schemas.microsoft.com/office/drawing/2014/main" id="{3C013EC7-AA52-96D4-6A1C-E047BCCB3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30851" y="2933700"/>
              <a:ext cx="461963" cy="349250"/>
            </a:xfrm>
            <a:custGeom>
              <a:avLst/>
              <a:gdLst>
                <a:gd name="T0" fmla="*/ 100 w 123"/>
                <a:gd name="T1" fmla="*/ 29 h 93"/>
                <a:gd name="T2" fmla="*/ 19 w 123"/>
                <a:gd name="T3" fmla="*/ 33 h 93"/>
                <a:gd name="T4" fmla="*/ 36 w 123"/>
                <a:gd name="T5" fmla="*/ 88 h 93"/>
                <a:gd name="T6" fmla="*/ 60 w 123"/>
                <a:gd name="T7" fmla="*/ 91 h 93"/>
                <a:gd name="T8" fmla="*/ 100 w 123"/>
                <a:gd name="T9" fmla="*/ 2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3">
                  <a:moveTo>
                    <a:pt x="100" y="29"/>
                  </a:moveTo>
                  <a:cubicBezTo>
                    <a:pt x="80" y="13"/>
                    <a:pt x="37" y="0"/>
                    <a:pt x="19" y="33"/>
                  </a:cubicBezTo>
                  <a:cubicBezTo>
                    <a:pt x="0" y="67"/>
                    <a:pt x="12" y="77"/>
                    <a:pt x="36" y="88"/>
                  </a:cubicBezTo>
                  <a:cubicBezTo>
                    <a:pt x="36" y="88"/>
                    <a:pt x="59" y="90"/>
                    <a:pt x="60" y="91"/>
                  </a:cubicBezTo>
                  <a:cubicBezTo>
                    <a:pt x="82" y="93"/>
                    <a:pt x="123" y="48"/>
                    <a:pt x="100" y="29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6" name="Freeform 204">
              <a:extLst>
                <a:ext uri="{FF2B5EF4-FFF2-40B4-BE49-F238E27FC236}">
                  <a16:creationId xmlns:a16="http://schemas.microsoft.com/office/drawing/2014/main" id="{3A5F399F-8940-C9EC-45B6-7335F4540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49901" y="3173412"/>
              <a:ext cx="450850" cy="341313"/>
            </a:xfrm>
            <a:custGeom>
              <a:avLst/>
              <a:gdLst>
                <a:gd name="T0" fmla="*/ 92 w 120"/>
                <a:gd name="T1" fmla="*/ 9 h 91"/>
                <a:gd name="T2" fmla="*/ 8 w 120"/>
                <a:gd name="T3" fmla="*/ 38 h 91"/>
                <a:gd name="T4" fmla="*/ 49 w 120"/>
                <a:gd name="T5" fmla="*/ 91 h 91"/>
                <a:gd name="T6" fmla="*/ 73 w 120"/>
                <a:gd name="T7" fmla="*/ 80 h 91"/>
                <a:gd name="T8" fmla="*/ 92 w 120"/>
                <a:gd name="T9" fmla="*/ 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91">
                  <a:moveTo>
                    <a:pt x="92" y="9"/>
                  </a:moveTo>
                  <a:cubicBezTo>
                    <a:pt x="69" y="0"/>
                    <a:pt x="15" y="2"/>
                    <a:pt x="8" y="38"/>
                  </a:cubicBezTo>
                  <a:cubicBezTo>
                    <a:pt x="0" y="76"/>
                    <a:pt x="23" y="88"/>
                    <a:pt x="49" y="91"/>
                  </a:cubicBezTo>
                  <a:cubicBezTo>
                    <a:pt x="49" y="91"/>
                    <a:pt x="72" y="80"/>
                    <a:pt x="73" y="80"/>
                  </a:cubicBezTo>
                  <a:cubicBezTo>
                    <a:pt x="95" y="76"/>
                    <a:pt x="120" y="20"/>
                    <a:pt x="92" y="9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7" name="Freeform 205">
              <a:extLst>
                <a:ext uri="{FF2B5EF4-FFF2-40B4-BE49-F238E27FC236}">
                  <a16:creationId xmlns:a16="http://schemas.microsoft.com/office/drawing/2014/main" id="{E7CD8949-B9F4-4B0D-68BE-D77B19AFA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76888" y="3467100"/>
              <a:ext cx="519113" cy="303213"/>
            </a:xfrm>
            <a:custGeom>
              <a:avLst/>
              <a:gdLst>
                <a:gd name="T0" fmla="*/ 111 w 138"/>
                <a:gd name="T1" fmla="*/ 69 h 81"/>
                <a:gd name="T2" fmla="*/ 12 w 138"/>
                <a:gd name="T3" fmla="*/ 37 h 81"/>
                <a:gd name="T4" fmla="*/ 46 w 138"/>
                <a:gd name="T5" fmla="*/ 0 h 81"/>
                <a:gd name="T6" fmla="*/ 85 w 138"/>
                <a:gd name="T7" fmla="*/ 1 h 81"/>
                <a:gd name="T8" fmla="*/ 111 w 138"/>
                <a:gd name="T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81">
                  <a:moveTo>
                    <a:pt x="111" y="69"/>
                  </a:moveTo>
                  <a:cubicBezTo>
                    <a:pt x="89" y="81"/>
                    <a:pt x="23" y="72"/>
                    <a:pt x="12" y="37"/>
                  </a:cubicBezTo>
                  <a:cubicBezTo>
                    <a:pt x="0" y="0"/>
                    <a:pt x="21" y="5"/>
                    <a:pt x="46" y="0"/>
                  </a:cubicBezTo>
                  <a:cubicBezTo>
                    <a:pt x="46" y="0"/>
                    <a:pt x="84" y="1"/>
                    <a:pt x="85" y="1"/>
                  </a:cubicBezTo>
                  <a:cubicBezTo>
                    <a:pt x="108" y="3"/>
                    <a:pt x="138" y="55"/>
                    <a:pt x="111" y="69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8" name="Freeform 206">
              <a:extLst>
                <a:ext uri="{FF2B5EF4-FFF2-40B4-BE49-F238E27FC236}">
                  <a16:creationId xmlns:a16="http://schemas.microsoft.com/office/drawing/2014/main" id="{1134A377-3293-1A2F-8D67-8329D8BF7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1188" y="747712"/>
              <a:ext cx="3236913" cy="2587625"/>
            </a:xfrm>
            <a:custGeom>
              <a:avLst/>
              <a:gdLst>
                <a:gd name="T0" fmla="*/ 571 w 862"/>
                <a:gd name="T1" fmla="*/ 576 h 689"/>
                <a:gd name="T2" fmla="*/ 826 w 862"/>
                <a:gd name="T3" fmla="*/ 579 h 689"/>
                <a:gd name="T4" fmla="*/ 826 w 862"/>
                <a:gd name="T5" fmla="*/ 62 h 689"/>
                <a:gd name="T6" fmla="*/ 662 w 862"/>
                <a:gd name="T7" fmla="*/ 16 h 689"/>
                <a:gd name="T8" fmla="*/ 715 w 862"/>
                <a:gd name="T9" fmla="*/ 274 h 689"/>
                <a:gd name="T10" fmla="*/ 600 w 862"/>
                <a:gd name="T11" fmla="*/ 517 h 689"/>
                <a:gd name="T12" fmla="*/ 0 w 862"/>
                <a:gd name="T13" fmla="*/ 667 h 689"/>
                <a:gd name="T14" fmla="*/ 571 w 862"/>
                <a:gd name="T15" fmla="*/ 576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2" h="689">
                  <a:moveTo>
                    <a:pt x="571" y="576"/>
                  </a:moveTo>
                  <a:cubicBezTo>
                    <a:pt x="571" y="576"/>
                    <a:pt x="704" y="508"/>
                    <a:pt x="826" y="579"/>
                  </a:cubicBezTo>
                  <a:cubicBezTo>
                    <a:pt x="826" y="62"/>
                    <a:pt x="826" y="62"/>
                    <a:pt x="826" y="62"/>
                  </a:cubicBezTo>
                  <a:cubicBezTo>
                    <a:pt x="826" y="62"/>
                    <a:pt x="828" y="0"/>
                    <a:pt x="662" y="16"/>
                  </a:cubicBezTo>
                  <a:cubicBezTo>
                    <a:pt x="662" y="16"/>
                    <a:pt x="649" y="132"/>
                    <a:pt x="715" y="274"/>
                  </a:cubicBezTo>
                  <a:cubicBezTo>
                    <a:pt x="715" y="274"/>
                    <a:pt x="862" y="461"/>
                    <a:pt x="600" y="517"/>
                  </a:cubicBezTo>
                  <a:cubicBezTo>
                    <a:pt x="600" y="517"/>
                    <a:pt x="522" y="572"/>
                    <a:pt x="0" y="667"/>
                  </a:cubicBezTo>
                  <a:cubicBezTo>
                    <a:pt x="0" y="667"/>
                    <a:pt x="375" y="689"/>
                    <a:pt x="571" y="576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159" name="TextBox 344">
            <a:extLst>
              <a:ext uri="{FF2B5EF4-FFF2-40B4-BE49-F238E27FC236}">
                <a16:creationId xmlns:a16="http://schemas.microsoft.com/office/drawing/2014/main" id="{13C0435F-33B8-A982-534C-66E4313CE98C}"/>
              </a:ext>
            </a:extLst>
          </p:cNvPr>
          <p:cNvSpPr txBox="1"/>
          <p:nvPr/>
        </p:nvSpPr>
        <p:spPr>
          <a:xfrm rot="208081">
            <a:off x="5326946" y="4561168"/>
            <a:ext cx="88171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500" b="1" dirty="0">
                <a:solidFill>
                  <a:schemeClr val="bg1"/>
                </a:solidFill>
              </a:rPr>
              <a:t>SUCCESS</a:t>
            </a:r>
          </a:p>
        </p:txBody>
      </p:sp>
    </p:spTree>
    <p:extLst>
      <p:ext uri="{BB962C8B-B14F-4D97-AF65-F5344CB8AC3E}">
        <p14:creationId xmlns:p14="http://schemas.microsoft.com/office/powerpoint/2010/main" val="208308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6545BE40-4CB7-FDC8-4C4A-EAA8D1966020}"/>
              </a:ext>
            </a:extLst>
          </p:cNvPr>
          <p:cNvSpPr txBox="1"/>
          <p:nvPr/>
        </p:nvSpPr>
        <p:spPr>
          <a:xfrm>
            <a:off x="639317" y="1293933"/>
            <a:ext cx="78653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 dirty="0">
                <a:solidFill>
                  <a:schemeClr val="bg1"/>
                </a:solidFill>
              </a:rPr>
              <a:t>Objectif</a:t>
            </a:r>
            <a:r>
              <a:rPr lang="fr-FR" sz="3600" dirty="0">
                <a:solidFill>
                  <a:schemeClr val="bg1"/>
                </a:solidFill>
              </a:rPr>
              <a:t> 1 : </a:t>
            </a:r>
          </a:p>
          <a:p>
            <a:pPr algn="ctr"/>
            <a:r>
              <a:rPr lang="fr-FR" sz="3600" i="1" dirty="0">
                <a:solidFill>
                  <a:schemeClr val="bg1"/>
                </a:solidFill>
              </a:rPr>
              <a:t>réduire le coût cognitif lié à la compréhension des UI</a:t>
            </a:r>
          </a:p>
          <a:p>
            <a:pPr algn="ctr"/>
            <a:endParaRPr lang="fr-FR" sz="3600" i="1" dirty="0">
              <a:solidFill>
                <a:schemeClr val="bg1"/>
              </a:solidFill>
            </a:endParaRPr>
          </a:p>
          <a:p>
            <a:pPr algn="ctr"/>
            <a:endParaRPr lang="fr-FR" sz="3600" i="1" dirty="0">
              <a:solidFill>
                <a:schemeClr val="bg1"/>
              </a:solidFill>
            </a:endParaRPr>
          </a:p>
          <a:p>
            <a:pPr algn="ctr"/>
            <a:r>
              <a:rPr lang="fr-FR" sz="3600" u="sng" dirty="0">
                <a:solidFill>
                  <a:schemeClr val="bg1"/>
                </a:solidFill>
              </a:rPr>
              <a:t>Objectif</a:t>
            </a:r>
            <a:r>
              <a:rPr lang="fr-FR" sz="3600" dirty="0">
                <a:solidFill>
                  <a:schemeClr val="bg1"/>
                </a:solidFill>
              </a:rPr>
              <a:t> 2 : </a:t>
            </a:r>
          </a:p>
          <a:p>
            <a:pPr algn="ctr"/>
            <a:r>
              <a:rPr lang="fr-FR" sz="3600" i="1" dirty="0">
                <a:solidFill>
                  <a:schemeClr val="bg1"/>
                </a:solidFill>
              </a:rPr>
              <a:t>engager l’utilisateur au travers de pratiques sensorielles intuitives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7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43" name="Group 9"/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44" name="Freeform 10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11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46" name="Group 12"/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53" name="Freeform 13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14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55" name="Straight Connector 15"/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EB0C2C2-329F-4D63-957B-9BAC74723206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Un contexte d’utilisation dégradé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3408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4451082" y="4291407"/>
            <a:ext cx="0" cy="256659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9">
            <a:extLst>
              <a:ext uri="{FF2B5EF4-FFF2-40B4-BE49-F238E27FC236}">
                <a16:creationId xmlns:a16="http://schemas.microsoft.com/office/drawing/2014/main" id="{44D1B711-3FF4-F784-BFF1-285B3FF08305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6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E0E205D-B800-57D7-34DD-BC476613BA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2C77FFE-510D-F04D-A144-CD78066A93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608E7DE4-7BC4-578B-AC9B-99DFCED670EF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9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6654D81-B423-128B-CD06-F506BF73F7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30AFC4F-B406-32B7-F123-76E62016E6A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1" name="Straight Connector 15">
            <a:extLst>
              <a:ext uri="{FF2B5EF4-FFF2-40B4-BE49-F238E27FC236}">
                <a16:creationId xmlns:a16="http://schemas.microsoft.com/office/drawing/2014/main" id="{18B35DE7-F393-075B-0DA4-B5C239D4A57E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39">
            <a:extLst>
              <a:ext uri="{FF2B5EF4-FFF2-40B4-BE49-F238E27FC236}">
                <a16:creationId xmlns:a16="http://schemas.microsoft.com/office/drawing/2014/main" id="{29D3D87C-C4A5-39DD-5DA1-289DA75FF06D}"/>
              </a:ext>
            </a:extLst>
          </p:cNvPr>
          <p:cNvSpPr txBox="1"/>
          <p:nvPr/>
        </p:nvSpPr>
        <p:spPr>
          <a:xfrm>
            <a:off x="1660985" y="2228671"/>
            <a:ext cx="55802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3. Interface et composition </a:t>
            </a:r>
            <a:br>
              <a:rPr lang="fr-FR" sz="3600" b="1" dirty="0">
                <a:solidFill>
                  <a:schemeClr val="bg1"/>
                </a:solidFill>
              </a:rPr>
            </a:br>
            <a:r>
              <a:rPr lang="fr-FR" sz="3600" b="1" dirty="0">
                <a:solidFill>
                  <a:schemeClr val="bg1"/>
                </a:solidFill>
              </a:rPr>
              <a:t>d’une application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256C64-B0E1-DCD8-D847-79F3DACE9E83}"/>
              </a:ext>
            </a:extLst>
          </p:cNvPr>
          <p:cNvSpPr/>
          <p:nvPr/>
        </p:nvSpPr>
        <p:spPr>
          <a:xfrm>
            <a:off x="1474606" y="3429000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Ca veut dire quoi faire une app ???</a:t>
            </a:r>
            <a:endParaRPr lang="id-ID" sz="1500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cxnSp>
        <p:nvCxnSpPr>
          <p:cNvPr id="14" name="Straight Connector 41">
            <a:extLst>
              <a:ext uri="{FF2B5EF4-FFF2-40B4-BE49-F238E27FC236}">
                <a16:creationId xmlns:a16="http://schemas.microsoft.com/office/drawing/2014/main" id="{F6227065-6BCE-3A86-410C-DF33919B9698}"/>
              </a:ext>
            </a:extLst>
          </p:cNvPr>
          <p:cNvCxnSpPr/>
          <p:nvPr/>
        </p:nvCxnSpPr>
        <p:spPr>
          <a:xfrm>
            <a:off x="4171941" y="3917538"/>
            <a:ext cx="558263" cy="0"/>
          </a:xfrm>
          <a:prstGeom prst="line">
            <a:avLst/>
          </a:prstGeom>
          <a:ln w="158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0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89594930-7E54-6167-23F7-BF7BAF451B0C}"/>
              </a:ext>
            </a:extLst>
          </p:cNvPr>
          <p:cNvSpPr txBox="1"/>
          <p:nvPr/>
        </p:nvSpPr>
        <p:spPr>
          <a:xfrm>
            <a:off x="99216" y="75383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3. Interface et composition d’une application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8" name="Oval 3">
            <a:extLst>
              <a:ext uri="{FF2B5EF4-FFF2-40B4-BE49-F238E27FC236}">
                <a16:creationId xmlns:a16="http://schemas.microsoft.com/office/drawing/2014/main" id="{95E167F3-EA1D-6FE0-40A8-61AB9667D1A4}"/>
              </a:ext>
            </a:extLst>
          </p:cNvPr>
          <p:cNvSpPr/>
          <p:nvPr/>
        </p:nvSpPr>
        <p:spPr>
          <a:xfrm>
            <a:off x="508601" y="2527546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9" name="TextBox 3">
            <a:extLst>
              <a:ext uri="{FF2B5EF4-FFF2-40B4-BE49-F238E27FC236}">
                <a16:creationId xmlns:a16="http://schemas.microsoft.com/office/drawing/2014/main" id="{AE8AFA04-06E4-3E19-4C46-9E3D594B8AD5}"/>
              </a:ext>
            </a:extLst>
          </p:cNvPr>
          <p:cNvSpPr txBox="1"/>
          <p:nvPr/>
        </p:nvSpPr>
        <p:spPr>
          <a:xfrm>
            <a:off x="619434" y="2385301"/>
            <a:ext cx="6043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Une interface graphique (UI ou GUI (</a:t>
            </a:r>
            <a:r>
              <a:rPr lang="fr-FR" b="1" dirty="0" err="1">
                <a:solidFill>
                  <a:schemeClr val="accent4"/>
                </a:solidFill>
              </a:rPr>
              <a:t>graphical</a:t>
            </a:r>
            <a:r>
              <a:rPr lang="fr-FR" b="1" dirty="0">
                <a:solidFill>
                  <a:schemeClr val="accent4"/>
                </a:solidFill>
              </a:rPr>
              <a:t> user interface))</a:t>
            </a:r>
            <a:endParaRPr lang="id-ID" b="1" dirty="0">
              <a:solidFill>
                <a:schemeClr val="accent4"/>
              </a:solidFill>
            </a:endParaRPr>
          </a:p>
        </p:txBody>
      </p:sp>
      <p:sp>
        <p:nvSpPr>
          <p:cNvPr id="20" name="Oval 3">
            <a:extLst>
              <a:ext uri="{FF2B5EF4-FFF2-40B4-BE49-F238E27FC236}">
                <a16:creationId xmlns:a16="http://schemas.microsoft.com/office/drawing/2014/main" id="{1E22901B-B789-444A-0F71-C57F28B55F1B}"/>
              </a:ext>
            </a:extLst>
          </p:cNvPr>
          <p:cNvSpPr/>
          <p:nvPr/>
        </p:nvSpPr>
        <p:spPr>
          <a:xfrm>
            <a:off x="508601" y="3017134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38A3D826-D4A4-4B26-EA71-CF1DD6FBF4B7}"/>
              </a:ext>
            </a:extLst>
          </p:cNvPr>
          <p:cNvSpPr txBox="1"/>
          <p:nvPr/>
        </p:nvSpPr>
        <p:spPr>
          <a:xfrm>
            <a:off x="619434" y="2874889"/>
            <a:ext cx="6143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Une expérience utilisateur et des principes ergonomiques (UX)</a:t>
            </a:r>
            <a:endParaRPr lang="id-ID" b="1" dirty="0">
              <a:solidFill>
                <a:schemeClr val="accent4"/>
              </a:solidFill>
            </a:endParaRP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104A5A20-FBFA-1E00-8002-7F06EFD589B3}"/>
              </a:ext>
            </a:extLst>
          </p:cNvPr>
          <p:cNvSpPr txBox="1"/>
          <p:nvPr/>
        </p:nvSpPr>
        <p:spPr>
          <a:xfrm>
            <a:off x="414532" y="1699642"/>
            <a:ext cx="809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Pour comprendre notre métier de concepteur d’application, il faut comprendre comment elles sont composées 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Oval 3">
            <a:extLst>
              <a:ext uri="{FF2B5EF4-FFF2-40B4-BE49-F238E27FC236}">
                <a16:creationId xmlns:a16="http://schemas.microsoft.com/office/drawing/2014/main" id="{7ABE94A5-C968-ECF0-AC21-87B9DAEB75F0}"/>
              </a:ext>
            </a:extLst>
          </p:cNvPr>
          <p:cNvSpPr/>
          <p:nvPr/>
        </p:nvSpPr>
        <p:spPr>
          <a:xfrm>
            <a:off x="508601" y="3499826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" name="TextBox 3">
            <a:extLst>
              <a:ext uri="{FF2B5EF4-FFF2-40B4-BE49-F238E27FC236}">
                <a16:creationId xmlns:a16="http://schemas.microsoft.com/office/drawing/2014/main" id="{E1A27F94-B3E6-9BFF-4708-D7CB14C2DF3D}"/>
              </a:ext>
            </a:extLst>
          </p:cNvPr>
          <p:cNvSpPr txBox="1"/>
          <p:nvPr/>
        </p:nvSpPr>
        <p:spPr>
          <a:xfrm>
            <a:off x="619434" y="3357581"/>
            <a:ext cx="5256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Des données de provenances différentes (cf. cours SI)</a:t>
            </a:r>
            <a:endParaRPr lang="id-ID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1" name="Oval 3">
            <a:extLst>
              <a:ext uri="{FF2B5EF4-FFF2-40B4-BE49-F238E27FC236}">
                <a16:creationId xmlns:a16="http://schemas.microsoft.com/office/drawing/2014/main" id="{5C3A6A3D-59F3-7DA8-3D5E-C3210FE98323}"/>
              </a:ext>
            </a:extLst>
          </p:cNvPr>
          <p:cNvSpPr/>
          <p:nvPr/>
        </p:nvSpPr>
        <p:spPr>
          <a:xfrm>
            <a:off x="508599" y="3926895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4" name="TextBox 3">
            <a:extLst>
              <a:ext uri="{FF2B5EF4-FFF2-40B4-BE49-F238E27FC236}">
                <a16:creationId xmlns:a16="http://schemas.microsoft.com/office/drawing/2014/main" id="{0683A299-56DA-D5E8-7EEE-098455054037}"/>
              </a:ext>
            </a:extLst>
          </p:cNvPr>
          <p:cNvSpPr txBox="1"/>
          <p:nvPr/>
        </p:nvSpPr>
        <p:spPr>
          <a:xfrm>
            <a:off x="619432" y="3784650"/>
            <a:ext cx="8222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Du code informatique : sert le produit final, assemble les 3 couches précédentes et intègre une couche interactive supplémentaire</a:t>
            </a:r>
            <a:endParaRPr lang="id-ID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F8646CDE-E125-1BB2-091E-CDEDEBEB9C3D}"/>
              </a:ext>
            </a:extLst>
          </p:cNvPr>
          <p:cNvSpPr txBox="1"/>
          <p:nvPr/>
        </p:nvSpPr>
        <p:spPr>
          <a:xfrm>
            <a:off x="551020" y="5158358"/>
            <a:ext cx="8093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39C12"/>
                </a:solidFill>
              </a:rPr>
              <a:t>EN DETAILS</a:t>
            </a:r>
            <a:endParaRPr lang="en-US" dirty="0">
              <a:solidFill>
                <a:srgbClr val="F39C12"/>
              </a:solidFill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50640EB4-D17D-B154-643B-4C673048D3C1}"/>
              </a:ext>
            </a:extLst>
          </p:cNvPr>
          <p:cNvSpPr/>
          <p:nvPr/>
        </p:nvSpPr>
        <p:spPr>
          <a:xfrm>
            <a:off x="4461332" y="5540188"/>
            <a:ext cx="361680" cy="393769"/>
          </a:xfrm>
          <a:prstGeom prst="down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384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20" grpId="0" animBg="1"/>
      <p:bldP spid="22" grpId="0"/>
      <p:bldP spid="29" grpId="0" animBg="1"/>
      <p:bldP spid="31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2C3F5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575</TotalTime>
  <Words>2853</Words>
  <Application>Microsoft Office PowerPoint</Application>
  <PresentationFormat>Affichage à l'écran (4:3)</PresentationFormat>
  <Paragraphs>242</Paragraphs>
  <Slides>60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5" baseType="lpstr">
      <vt:lpstr>Arial</vt:lpstr>
      <vt:lpstr>Calibri</vt:lpstr>
      <vt:lpstr>Calibri Light</vt:lpstr>
      <vt:lpstr>Source Sans Pro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SignAddict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AbuSina</dc:creator>
  <cp:lastModifiedBy>Raphaël MonGraphiste</cp:lastModifiedBy>
  <cp:revision>954</cp:revision>
  <dcterms:created xsi:type="dcterms:W3CDTF">2014-09-15T07:14:39Z</dcterms:created>
  <dcterms:modified xsi:type="dcterms:W3CDTF">2026-06-11T03:56:06Z</dcterms:modified>
</cp:coreProperties>
</file>